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65" r:id="rId2"/>
    <p:sldId id="312" r:id="rId3"/>
    <p:sldId id="336" r:id="rId4"/>
    <p:sldId id="351" r:id="rId5"/>
    <p:sldId id="310" r:id="rId6"/>
    <p:sldId id="313" r:id="rId7"/>
    <p:sldId id="337" r:id="rId8"/>
    <p:sldId id="338" r:id="rId9"/>
    <p:sldId id="266" r:id="rId10"/>
    <p:sldId id="278" r:id="rId11"/>
    <p:sldId id="339" r:id="rId12"/>
    <p:sldId id="288" r:id="rId13"/>
    <p:sldId id="340" r:id="rId14"/>
    <p:sldId id="279" r:id="rId15"/>
    <p:sldId id="280" r:id="rId16"/>
    <p:sldId id="283" r:id="rId17"/>
    <p:sldId id="284" r:id="rId18"/>
    <p:sldId id="345" r:id="rId19"/>
    <p:sldId id="354" r:id="rId20"/>
    <p:sldId id="353" r:id="rId21"/>
    <p:sldId id="357" r:id="rId22"/>
    <p:sldId id="358" r:id="rId23"/>
    <p:sldId id="355" r:id="rId24"/>
    <p:sldId id="356" r:id="rId25"/>
    <p:sldId id="359" r:id="rId26"/>
    <p:sldId id="360" r:id="rId27"/>
    <p:sldId id="361" r:id="rId28"/>
    <p:sldId id="362" r:id="rId29"/>
    <p:sldId id="363" r:id="rId30"/>
    <p:sldId id="366" r:id="rId31"/>
    <p:sldId id="365" r:id="rId32"/>
    <p:sldId id="364" r:id="rId33"/>
    <p:sldId id="368" r:id="rId34"/>
    <p:sldId id="369" r:id="rId35"/>
    <p:sldId id="370" r:id="rId36"/>
    <p:sldId id="372" r:id="rId37"/>
    <p:sldId id="371" r:id="rId38"/>
    <p:sldId id="352" r:id="rId39"/>
    <p:sldId id="285" r:id="rId4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52C239-2D71-4C6C-B81D-2C65DBEB0BB1}" type="datetimeFigureOut">
              <a:rPr lang="it-IT" smtClean="0"/>
              <a:t>14/10/2020</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067A03-CAD2-4927-8D54-8C22C3A9E99D}" type="slidenum">
              <a:rPr lang="it-IT" smtClean="0"/>
              <a:t>‹N›</a:t>
            </a:fld>
            <a:endParaRPr lang="it-IT"/>
          </a:p>
        </p:txBody>
      </p:sp>
    </p:spTree>
    <p:extLst>
      <p:ext uri="{BB962C8B-B14F-4D97-AF65-F5344CB8AC3E}">
        <p14:creationId xmlns:p14="http://schemas.microsoft.com/office/powerpoint/2010/main" val="4168406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Non so se metterlo perché ci sono troppi concetti che spiego dopo…</a:t>
            </a:r>
          </a:p>
        </p:txBody>
      </p:sp>
      <p:sp>
        <p:nvSpPr>
          <p:cNvPr id="4" name="Segnaposto numero diapositiva 3"/>
          <p:cNvSpPr>
            <a:spLocks noGrp="1"/>
          </p:cNvSpPr>
          <p:nvPr>
            <p:ph type="sldNum" sz="quarter" idx="5"/>
          </p:nvPr>
        </p:nvSpPr>
        <p:spPr/>
        <p:txBody>
          <a:bodyPr/>
          <a:lstStyle/>
          <a:p>
            <a:fld id="{0D7BB01F-E563-4D4D-AE11-4573990EC0DE}" type="slidenum">
              <a:rPr lang="it-IT" smtClean="0"/>
              <a:t>39</a:t>
            </a:fld>
            <a:endParaRPr lang="it-IT"/>
          </a:p>
        </p:txBody>
      </p:sp>
    </p:spTree>
    <p:extLst>
      <p:ext uri="{BB962C8B-B14F-4D97-AF65-F5344CB8AC3E}">
        <p14:creationId xmlns:p14="http://schemas.microsoft.com/office/powerpoint/2010/main" val="55122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7AD9F21-B9A1-4A27-BA0F-FCD582E572C0}"/>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FDD6F9CB-D865-49DC-9587-4013C3CA55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8E114152-CF52-48E3-B99B-8EF1B2B8B266}"/>
              </a:ext>
            </a:extLst>
          </p:cNvPr>
          <p:cNvSpPr>
            <a:spLocks noGrp="1"/>
          </p:cNvSpPr>
          <p:nvPr>
            <p:ph type="dt" sz="half" idx="10"/>
          </p:nvPr>
        </p:nvSpPr>
        <p:spPr/>
        <p:txBody>
          <a:bodyPr/>
          <a:lstStyle/>
          <a:p>
            <a:fld id="{9BDF5746-472E-46E1-8E84-46A73DD32E70}" type="datetimeFigureOut">
              <a:rPr lang="it-IT" smtClean="0"/>
              <a:t>14/10/2020</a:t>
            </a:fld>
            <a:endParaRPr lang="it-IT"/>
          </a:p>
        </p:txBody>
      </p:sp>
      <p:sp>
        <p:nvSpPr>
          <p:cNvPr id="5" name="Segnaposto piè di pagina 4">
            <a:extLst>
              <a:ext uri="{FF2B5EF4-FFF2-40B4-BE49-F238E27FC236}">
                <a16:creationId xmlns:a16="http://schemas.microsoft.com/office/drawing/2014/main" id="{2C2B0717-141B-48F7-8174-079B26D43F1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D744F7B-D363-4851-A21F-58A0CC5A8144}"/>
              </a:ext>
            </a:extLst>
          </p:cNvPr>
          <p:cNvSpPr>
            <a:spLocks noGrp="1"/>
          </p:cNvSpPr>
          <p:nvPr>
            <p:ph type="sldNum" sz="quarter" idx="12"/>
          </p:nvPr>
        </p:nvSpPr>
        <p:spPr/>
        <p:txBody>
          <a:bodyPr/>
          <a:lstStyle/>
          <a:p>
            <a:fld id="{32BFF234-8937-4DBB-952D-61B6F4167A6B}" type="slidenum">
              <a:rPr lang="it-IT" smtClean="0"/>
              <a:t>‹N›</a:t>
            </a:fld>
            <a:endParaRPr lang="it-IT"/>
          </a:p>
        </p:txBody>
      </p:sp>
    </p:spTree>
    <p:extLst>
      <p:ext uri="{BB962C8B-B14F-4D97-AF65-F5344CB8AC3E}">
        <p14:creationId xmlns:p14="http://schemas.microsoft.com/office/powerpoint/2010/main" val="3041915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375307-FC1C-4989-9A71-5C92ACABCA4B}"/>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9BAC1A4-677A-4014-894C-9AAF62ADD5BF}"/>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4D35644-3D5A-41DB-9435-B88F847E448B}"/>
              </a:ext>
            </a:extLst>
          </p:cNvPr>
          <p:cNvSpPr>
            <a:spLocks noGrp="1"/>
          </p:cNvSpPr>
          <p:nvPr>
            <p:ph type="dt" sz="half" idx="10"/>
          </p:nvPr>
        </p:nvSpPr>
        <p:spPr/>
        <p:txBody>
          <a:bodyPr/>
          <a:lstStyle/>
          <a:p>
            <a:fld id="{9BDF5746-472E-46E1-8E84-46A73DD32E70}" type="datetimeFigureOut">
              <a:rPr lang="it-IT" smtClean="0"/>
              <a:t>14/10/2020</a:t>
            </a:fld>
            <a:endParaRPr lang="it-IT"/>
          </a:p>
        </p:txBody>
      </p:sp>
      <p:sp>
        <p:nvSpPr>
          <p:cNvPr id="5" name="Segnaposto piè di pagina 4">
            <a:extLst>
              <a:ext uri="{FF2B5EF4-FFF2-40B4-BE49-F238E27FC236}">
                <a16:creationId xmlns:a16="http://schemas.microsoft.com/office/drawing/2014/main" id="{36AC0591-1327-4E29-B74D-FF68E23614A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7D19289-0062-4048-9D75-43885FB4950B}"/>
              </a:ext>
            </a:extLst>
          </p:cNvPr>
          <p:cNvSpPr>
            <a:spLocks noGrp="1"/>
          </p:cNvSpPr>
          <p:nvPr>
            <p:ph type="sldNum" sz="quarter" idx="12"/>
          </p:nvPr>
        </p:nvSpPr>
        <p:spPr/>
        <p:txBody>
          <a:bodyPr/>
          <a:lstStyle/>
          <a:p>
            <a:fld id="{32BFF234-8937-4DBB-952D-61B6F4167A6B}" type="slidenum">
              <a:rPr lang="it-IT" smtClean="0"/>
              <a:t>‹N›</a:t>
            </a:fld>
            <a:endParaRPr lang="it-IT"/>
          </a:p>
        </p:txBody>
      </p:sp>
    </p:spTree>
    <p:extLst>
      <p:ext uri="{BB962C8B-B14F-4D97-AF65-F5344CB8AC3E}">
        <p14:creationId xmlns:p14="http://schemas.microsoft.com/office/powerpoint/2010/main" val="278311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03179C73-CD5C-4A33-A682-383B2AC2F136}"/>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7F87864-4DDE-4247-9157-97AB92E71D37}"/>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5C3AF13-3F47-4578-9F41-E921C9264425}"/>
              </a:ext>
            </a:extLst>
          </p:cNvPr>
          <p:cNvSpPr>
            <a:spLocks noGrp="1"/>
          </p:cNvSpPr>
          <p:nvPr>
            <p:ph type="dt" sz="half" idx="10"/>
          </p:nvPr>
        </p:nvSpPr>
        <p:spPr/>
        <p:txBody>
          <a:bodyPr/>
          <a:lstStyle/>
          <a:p>
            <a:fld id="{9BDF5746-472E-46E1-8E84-46A73DD32E70}" type="datetimeFigureOut">
              <a:rPr lang="it-IT" smtClean="0"/>
              <a:t>14/10/2020</a:t>
            </a:fld>
            <a:endParaRPr lang="it-IT"/>
          </a:p>
        </p:txBody>
      </p:sp>
      <p:sp>
        <p:nvSpPr>
          <p:cNvPr id="5" name="Segnaposto piè di pagina 4">
            <a:extLst>
              <a:ext uri="{FF2B5EF4-FFF2-40B4-BE49-F238E27FC236}">
                <a16:creationId xmlns:a16="http://schemas.microsoft.com/office/drawing/2014/main" id="{BF59B1A9-6DDC-41CC-9C91-A33A0C05AE6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D1A4F72-4DAE-4B93-A706-65724ED7FFDE}"/>
              </a:ext>
            </a:extLst>
          </p:cNvPr>
          <p:cNvSpPr>
            <a:spLocks noGrp="1"/>
          </p:cNvSpPr>
          <p:nvPr>
            <p:ph type="sldNum" sz="quarter" idx="12"/>
          </p:nvPr>
        </p:nvSpPr>
        <p:spPr/>
        <p:txBody>
          <a:bodyPr/>
          <a:lstStyle/>
          <a:p>
            <a:fld id="{32BFF234-8937-4DBB-952D-61B6F4167A6B}" type="slidenum">
              <a:rPr lang="it-IT" smtClean="0"/>
              <a:t>‹N›</a:t>
            </a:fld>
            <a:endParaRPr lang="it-IT"/>
          </a:p>
        </p:txBody>
      </p:sp>
    </p:spTree>
    <p:extLst>
      <p:ext uri="{BB962C8B-B14F-4D97-AF65-F5344CB8AC3E}">
        <p14:creationId xmlns:p14="http://schemas.microsoft.com/office/powerpoint/2010/main" val="1052373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8FDCBF-955A-4046-B5AD-8CD96174F41C}"/>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C8A186D-551A-4A92-A7CA-522F6E728E47}"/>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A2FC1D9-E8C9-4D66-82BE-34731710996F}"/>
              </a:ext>
            </a:extLst>
          </p:cNvPr>
          <p:cNvSpPr>
            <a:spLocks noGrp="1"/>
          </p:cNvSpPr>
          <p:nvPr>
            <p:ph type="dt" sz="half" idx="10"/>
          </p:nvPr>
        </p:nvSpPr>
        <p:spPr/>
        <p:txBody>
          <a:bodyPr/>
          <a:lstStyle/>
          <a:p>
            <a:fld id="{9BDF5746-472E-46E1-8E84-46A73DD32E70}" type="datetimeFigureOut">
              <a:rPr lang="it-IT" smtClean="0"/>
              <a:t>14/10/2020</a:t>
            </a:fld>
            <a:endParaRPr lang="it-IT"/>
          </a:p>
        </p:txBody>
      </p:sp>
      <p:sp>
        <p:nvSpPr>
          <p:cNvPr id="5" name="Segnaposto piè di pagina 4">
            <a:extLst>
              <a:ext uri="{FF2B5EF4-FFF2-40B4-BE49-F238E27FC236}">
                <a16:creationId xmlns:a16="http://schemas.microsoft.com/office/drawing/2014/main" id="{168FD8E0-F403-42E4-8A02-BE62FF952A6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26D7F72-8432-4A25-8719-E19F439671BE}"/>
              </a:ext>
            </a:extLst>
          </p:cNvPr>
          <p:cNvSpPr>
            <a:spLocks noGrp="1"/>
          </p:cNvSpPr>
          <p:nvPr>
            <p:ph type="sldNum" sz="quarter" idx="12"/>
          </p:nvPr>
        </p:nvSpPr>
        <p:spPr/>
        <p:txBody>
          <a:bodyPr/>
          <a:lstStyle/>
          <a:p>
            <a:fld id="{32BFF234-8937-4DBB-952D-61B6F4167A6B}" type="slidenum">
              <a:rPr lang="it-IT" smtClean="0"/>
              <a:t>‹N›</a:t>
            </a:fld>
            <a:endParaRPr lang="it-IT"/>
          </a:p>
        </p:txBody>
      </p:sp>
    </p:spTree>
    <p:extLst>
      <p:ext uri="{BB962C8B-B14F-4D97-AF65-F5344CB8AC3E}">
        <p14:creationId xmlns:p14="http://schemas.microsoft.com/office/powerpoint/2010/main" val="1703619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9F238C-F20E-44CE-9470-1B2FA6427D40}"/>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05C900E1-7877-467F-9BDA-C10B825691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6A57E20C-183E-43DA-8961-7A92DEC83196}"/>
              </a:ext>
            </a:extLst>
          </p:cNvPr>
          <p:cNvSpPr>
            <a:spLocks noGrp="1"/>
          </p:cNvSpPr>
          <p:nvPr>
            <p:ph type="dt" sz="half" idx="10"/>
          </p:nvPr>
        </p:nvSpPr>
        <p:spPr/>
        <p:txBody>
          <a:bodyPr/>
          <a:lstStyle/>
          <a:p>
            <a:fld id="{9BDF5746-472E-46E1-8E84-46A73DD32E70}" type="datetimeFigureOut">
              <a:rPr lang="it-IT" smtClean="0"/>
              <a:t>14/10/2020</a:t>
            </a:fld>
            <a:endParaRPr lang="it-IT"/>
          </a:p>
        </p:txBody>
      </p:sp>
      <p:sp>
        <p:nvSpPr>
          <p:cNvPr id="5" name="Segnaposto piè di pagina 4">
            <a:extLst>
              <a:ext uri="{FF2B5EF4-FFF2-40B4-BE49-F238E27FC236}">
                <a16:creationId xmlns:a16="http://schemas.microsoft.com/office/drawing/2014/main" id="{5C3EA863-FA34-497F-B013-D16FC27E79C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56C0C56-392D-474C-A34A-BFF6703928A2}"/>
              </a:ext>
            </a:extLst>
          </p:cNvPr>
          <p:cNvSpPr>
            <a:spLocks noGrp="1"/>
          </p:cNvSpPr>
          <p:nvPr>
            <p:ph type="sldNum" sz="quarter" idx="12"/>
          </p:nvPr>
        </p:nvSpPr>
        <p:spPr/>
        <p:txBody>
          <a:bodyPr/>
          <a:lstStyle/>
          <a:p>
            <a:fld id="{32BFF234-8937-4DBB-952D-61B6F4167A6B}" type="slidenum">
              <a:rPr lang="it-IT" smtClean="0"/>
              <a:t>‹N›</a:t>
            </a:fld>
            <a:endParaRPr lang="it-IT"/>
          </a:p>
        </p:txBody>
      </p:sp>
    </p:spTree>
    <p:extLst>
      <p:ext uri="{BB962C8B-B14F-4D97-AF65-F5344CB8AC3E}">
        <p14:creationId xmlns:p14="http://schemas.microsoft.com/office/powerpoint/2010/main" val="1049260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DF8861-2967-4E27-9FF0-3A36BCCA539C}"/>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D2E0600-44C3-4CFF-BE99-191BFFDC3EE8}"/>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97AB1BC5-4780-4835-B1AB-D2A63687850F}"/>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F6805E80-EE1C-4EE8-ABE0-258E7670265C}"/>
              </a:ext>
            </a:extLst>
          </p:cNvPr>
          <p:cNvSpPr>
            <a:spLocks noGrp="1"/>
          </p:cNvSpPr>
          <p:nvPr>
            <p:ph type="dt" sz="half" idx="10"/>
          </p:nvPr>
        </p:nvSpPr>
        <p:spPr/>
        <p:txBody>
          <a:bodyPr/>
          <a:lstStyle/>
          <a:p>
            <a:fld id="{9BDF5746-472E-46E1-8E84-46A73DD32E70}" type="datetimeFigureOut">
              <a:rPr lang="it-IT" smtClean="0"/>
              <a:t>14/10/2020</a:t>
            </a:fld>
            <a:endParaRPr lang="it-IT"/>
          </a:p>
        </p:txBody>
      </p:sp>
      <p:sp>
        <p:nvSpPr>
          <p:cNvPr id="6" name="Segnaposto piè di pagina 5">
            <a:extLst>
              <a:ext uri="{FF2B5EF4-FFF2-40B4-BE49-F238E27FC236}">
                <a16:creationId xmlns:a16="http://schemas.microsoft.com/office/drawing/2014/main" id="{F6EB19DD-DFA7-48BB-BB87-FF0E9C140D5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4920E5F-3AD2-4D3B-962C-50269307EAA8}"/>
              </a:ext>
            </a:extLst>
          </p:cNvPr>
          <p:cNvSpPr>
            <a:spLocks noGrp="1"/>
          </p:cNvSpPr>
          <p:nvPr>
            <p:ph type="sldNum" sz="quarter" idx="12"/>
          </p:nvPr>
        </p:nvSpPr>
        <p:spPr/>
        <p:txBody>
          <a:bodyPr/>
          <a:lstStyle/>
          <a:p>
            <a:fld id="{32BFF234-8937-4DBB-952D-61B6F4167A6B}" type="slidenum">
              <a:rPr lang="it-IT" smtClean="0"/>
              <a:t>‹N›</a:t>
            </a:fld>
            <a:endParaRPr lang="it-IT"/>
          </a:p>
        </p:txBody>
      </p:sp>
    </p:spTree>
    <p:extLst>
      <p:ext uri="{BB962C8B-B14F-4D97-AF65-F5344CB8AC3E}">
        <p14:creationId xmlns:p14="http://schemas.microsoft.com/office/powerpoint/2010/main" val="852137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7655518-3338-4D66-86E8-2C2C18FB2C21}"/>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8A3576EF-F462-4142-B0EB-4F57F2B060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1B52166D-5789-46DC-851F-EFC29D59DE50}"/>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446513AE-8369-4F58-B41B-798FAE8F86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323E23B6-7104-4E46-81BA-F9D36ABC7EC7}"/>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FB32E8FE-2C0A-4E47-8B67-8DF3813C1E74}"/>
              </a:ext>
            </a:extLst>
          </p:cNvPr>
          <p:cNvSpPr>
            <a:spLocks noGrp="1"/>
          </p:cNvSpPr>
          <p:nvPr>
            <p:ph type="dt" sz="half" idx="10"/>
          </p:nvPr>
        </p:nvSpPr>
        <p:spPr/>
        <p:txBody>
          <a:bodyPr/>
          <a:lstStyle/>
          <a:p>
            <a:fld id="{9BDF5746-472E-46E1-8E84-46A73DD32E70}" type="datetimeFigureOut">
              <a:rPr lang="it-IT" smtClean="0"/>
              <a:t>14/10/2020</a:t>
            </a:fld>
            <a:endParaRPr lang="it-IT"/>
          </a:p>
        </p:txBody>
      </p:sp>
      <p:sp>
        <p:nvSpPr>
          <p:cNvPr id="8" name="Segnaposto piè di pagina 7">
            <a:extLst>
              <a:ext uri="{FF2B5EF4-FFF2-40B4-BE49-F238E27FC236}">
                <a16:creationId xmlns:a16="http://schemas.microsoft.com/office/drawing/2014/main" id="{4D70B802-01FF-41D1-8DD0-30CC34B713F9}"/>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D031F43D-3BEA-462A-AA40-085AF14F54DA}"/>
              </a:ext>
            </a:extLst>
          </p:cNvPr>
          <p:cNvSpPr>
            <a:spLocks noGrp="1"/>
          </p:cNvSpPr>
          <p:nvPr>
            <p:ph type="sldNum" sz="quarter" idx="12"/>
          </p:nvPr>
        </p:nvSpPr>
        <p:spPr/>
        <p:txBody>
          <a:bodyPr/>
          <a:lstStyle/>
          <a:p>
            <a:fld id="{32BFF234-8937-4DBB-952D-61B6F4167A6B}" type="slidenum">
              <a:rPr lang="it-IT" smtClean="0"/>
              <a:t>‹N›</a:t>
            </a:fld>
            <a:endParaRPr lang="it-IT"/>
          </a:p>
        </p:txBody>
      </p:sp>
    </p:spTree>
    <p:extLst>
      <p:ext uri="{BB962C8B-B14F-4D97-AF65-F5344CB8AC3E}">
        <p14:creationId xmlns:p14="http://schemas.microsoft.com/office/powerpoint/2010/main" val="3343419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4AE0CA-E77D-4D00-8161-8C84A1F90C29}"/>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E386470D-B78F-4246-B2C2-888C82F5FB3C}"/>
              </a:ext>
            </a:extLst>
          </p:cNvPr>
          <p:cNvSpPr>
            <a:spLocks noGrp="1"/>
          </p:cNvSpPr>
          <p:nvPr>
            <p:ph type="dt" sz="half" idx="10"/>
          </p:nvPr>
        </p:nvSpPr>
        <p:spPr/>
        <p:txBody>
          <a:bodyPr/>
          <a:lstStyle/>
          <a:p>
            <a:fld id="{9BDF5746-472E-46E1-8E84-46A73DD32E70}" type="datetimeFigureOut">
              <a:rPr lang="it-IT" smtClean="0"/>
              <a:t>14/10/2020</a:t>
            </a:fld>
            <a:endParaRPr lang="it-IT"/>
          </a:p>
        </p:txBody>
      </p:sp>
      <p:sp>
        <p:nvSpPr>
          <p:cNvPr id="4" name="Segnaposto piè di pagina 3">
            <a:extLst>
              <a:ext uri="{FF2B5EF4-FFF2-40B4-BE49-F238E27FC236}">
                <a16:creationId xmlns:a16="http://schemas.microsoft.com/office/drawing/2014/main" id="{37028FED-9C51-4341-908F-7046744CD83C}"/>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234D0523-E1A2-46A3-A54E-9049BA5AC657}"/>
              </a:ext>
            </a:extLst>
          </p:cNvPr>
          <p:cNvSpPr>
            <a:spLocks noGrp="1"/>
          </p:cNvSpPr>
          <p:nvPr>
            <p:ph type="sldNum" sz="quarter" idx="12"/>
          </p:nvPr>
        </p:nvSpPr>
        <p:spPr/>
        <p:txBody>
          <a:bodyPr/>
          <a:lstStyle/>
          <a:p>
            <a:fld id="{32BFF234-8937-4DBB-952D-61B6F4167A6B}" type="slidenum">
              <a:rPr lang="it-IT" smtClean="0"/>
              <a:t>‹N›</a:t>
            </a:fld>
            <a:endParaRPr lang="it-IT"/>
          </a:p>
        </p:txBody>
      </p:sp>
    </p:spTree>
    <p:extLst>
      <p:ext uri="{BB962C8B-B14F-4D97-AF65-F5344CB8AC3E}">
        <p14:creationId xmlns:p14="http://schemas.microsoft.com/office/powerpoint/2010/main" val="1340987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1EC3EC70-B430-4A44-9FC4-B4AA48CDD209}"/>
              </a:ext>
            </a:extLst>
          </p:cNvPr>
          <p:cNvSpPr>
            <a:spLocks noGrp="1"/>
          </p:cNvSpPr>
          <p:nvPr>
            <p:ph type="dt" sz="half" idx="10"/>
          </p:nvPr>
        </p:nvSpPr>
        <p:spPr/>
        <p:txBody>
          <a:bodyPr/>
          <a:lstStyle/>
          <a:p>
            <a:fld id="{9BDF5746-472E-46E1-8E84-46A73DD32E70}" type="datetimeFigureOut">
              <a:rPr lang="it-IT" smtClean="0"/>
              <a:t>14/10/2020</a:t>
            </a:fld>
            <a:endParaRPr lang="it-IT"/>
          </a:p>
        </p:txBody>
      </p:sp>
      <p:sp>
        <p:nvSpPr>
          <p:cNvPr id="3" name="Segnaposto piè di pagina 2">
            <a:extLst>
              <a:ext uri="{FF2B5EF4-FFF2-40B4-BE49-F238E27FC236}">
                <a16:creationId xmlns:a16="http://schemas.microsoft.com/office/drawing/2014/main" id="{2ED6E5DC-4DF6-4674-BBCE-54BB1D2093CD}"/>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9B25CBAA-2C3C-496B-BD21-B81074B46CB2}"/>
              </a:ext>
            </a:extLst>
          </p:cNvPr>
          <p:cNvSpPr>
            <a:spLocks noGrp="1"/>
          </p:cNvSpPr>
          <p:nvPr>
            <p:ph type="sldNum" sz="quarter" idx="12"/>
          </p:nvPr>
        </p:nvSpPr>
        <p:spPr/>
        <p:txBody>
          <a:bodyPr/>
          <a:lstStyle/>
          <a:p>
            <a:fld id="{32BFF234-8937-4DBB-952D-61B6F4167A6B}" type="slidenum">
              <a:rPr lang="it-IT" smtClean="0"/>
              <a:t>‹N›</a:t>
            </a:fld>
            <a:endParaRPr lang="it-IT"/>
          </a:p>
        </p:txBody>
      </p:sp>
    </p:spTree>
    <p:extLst>
      <p:ext uri="{BB962C8B-B14F-4D97-AF65-F5344CB8AC3E}">
        <p14:creationId xmlns:p14="http://schemas.microsoft.com/office/powerpoint/2010/main" val="3446300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0B2A873-CE74-455D-91DF-19EAB1E8E788}"/>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7DE5CD7-D6D6-4932-9DB6-8B7C640277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93436D21-90C1-46DC-8F55-DDB0B1C28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46180076-19DA-42C2-8E93-2953FE816BE1}"/>
              </a:ext>
            </a:extLst>
          </p:cNvPr>
          <p:cNvSpPr>
            <a:spLocks noGrp="1"/>
          </p:cNvSpPr>
          <p:nvPr>
            <p:ph type="dt" sz="half" idx="10"/>
          </p:nvPr>
        </p:nvSpPr>
        <p:spPr/>
        <p:txBody>
          <a:bodyPr/>
          <a:lstStyle/>
          <a:p>
            <a:fld id="{9BDF5746-472E-46E1-8E84-46A73DD32E70}" type="datetimeFigureOut">
              <a:rPr lang="it-IT" smtClean="0"/>
              <a:t>14/10/2020</a:t>
            </a:fld>
            <a:endParaRPr lang="it-IT"/>
          </a:p>
        </p:txBody>
      </p:sp>
      <p:sp>
        <p:nvSpPr>
          <p:cNvPr id="6" name="Segnaposto piè di pagina 5">
            <a:extLst>
              <a:ext uri="{FF2B5EF4-FFF2-40B4-BE49-F238E27FC236}">
                <a16:creationId xmlns:a16="http://schemas.microsoft.com/office/drawing/2014/main" id="{832307A6-74D8-4FF2-8BAD-FF37ECEA84F2}"/>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2E1736D-2D4A-4A73-923D-E3C39CDB5474}"/>
              </a:ext>
            </a:extLst>
          </p:cNvPr>
          <p:cNvSpPr>
            <a:spLocks noGrp="1"/>
          </p:cNvSpPr>
          <p:nvPr>
            <p:ph type="sldNum" sz="quarter" idx="12"/>
          </p:nvPr>
        </p:nvSpPr>
        <p:spPr/>
        <p:txBody>
          <a:bodyPr/>
          <a:lstStyle/>
          <a:p>
            <a:fld id="{32BFF234-8937-4DBB-952D-61B6F4167A6B}" type="slidenum">
              <a:rPr lang="it-IT" smtClean="0"/>
              <a:t>‹N›</a:t>
            </a:fld>
            <a:endParaRPr lang="it-IT"/>
          </a:p>
        </p:txBody>
      </p:sp>
    </p:spTree>
    <p:extLst>
      <p:ext uri="{BB962C8B-B14F-4D97-AF65-F5344CB8AC3E}">
        <p14:creationId xmlns:p14="http://schemas.microsoft.com/office/powerpoint/2010/main" val="3009398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AE41630-5DF8-4709-874A-C25266863FA0}"/>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FA2AB155-0859-417B-BD4B-AE16C19423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AF25A54E-CB31-4346-B3A5-D01FFFFFD9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523E7A52-5F22-44C0-B7F3-54837505243E}"/>
              </a:ext>
            </a:extLst>
          </p:cNvPr>
          <p:cNvSpPr>
            <a:spLocks noGrp="1"/>
          </p:cNvSpPr>
          <p:nvPr>
            <p:ph type="dt" sz="half" idx="10"/>
          </p:nvPr>
        </p:nvSpPr>
        <p:spPr/>
        <p:txBody>
          <a:bodyPr/>
          <a:lstStyle/>
          <a:p>
            <a:fld id="{9BDF5746-472E-46E1-8E84-46A73DD32E70}" type="datetimeFigureOut">
              <a:rPr lang="it-IT" smtClean="0"/>
              <a:t>14/10/2020</a:t>
            </a:fld>
            <a:endParaRPr lang="it-IT"/>
          </a:p>
        </p:txBody>
      </p:sp>
      <p:sp>
        <p:nvSpPr>
          <p:cNvPr id="6" name="Segnaposto piè di pagina 5">
            <a:extLst>
              <a:ext uri="{FF2B5EF4-FFF2-40B4-BE49-F238E27FC236}">
                <a16:creationId xmlns:a16="http://schemas.microsoft.com/office/drawing/2014/main" id="{0FEE063B-58AC-4196-9DF8-D15367CDBD2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6EA3DEB-43E1-46D0-A604-5728DE2B64A0}"/>
              </a:ext>
            </a:extLst>
          </p:cNvPr>
          <p:cNvSpPr>
            <a:spLocks noGrp="1"/>
          </p:cNvSpPr>
          <p:nvPr>
            <p:ph type="sldNum" sz="quarter" idx="12"/>
          </p:nvPr>
        </p:nvSpPr>
        <p:spPr/>
        <p:txBody>
          <a:bodyPr/>
          <a:lstStyle/>
          <a:p>
            <a:fld id="{32BFF234-8937-4DBB-952D-61B6F4167A6B}" type="slidenum">
              <a:rPr lang="it-IT" smtClean="0"/>
              <a:t>‹N›</a:t>
            </a:fld>
            <a:endParaRPr lang="it-IT"/>
          </a:p>
        </p:txBody>
      </p:sp>
    </p:spTree>
    <p:extLst>
      <p:ext uri="{BB962C8B-B14F-4D97-AF65-F5344CB8AC3E}">
        <p14:creationId xmlns:p14="http://schemas.microsoft.com/office/powerpoint/2010/main" val="2917916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A9A689D9-6BA9-4F47-837D-6493B90193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DA42E726-BE0B-4B99-929D-EA0F24D944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440D466-BF92-45BD-AB31-EE143325EB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DF5746-472E-46E1-8E84-46A73DD32E70}" type="datetimeFigureOut">
              <a:rPr lang="it-IT" smtClean="0"/>
              <a:t>14/10/2020</a:t>
            </a:fld>
            <a:endParaRPr lang="it-IT"/>
          </a:p>
        </p:txBody>
      </p:sp>
      <p:sp>
        <p:nvSpPr>
          <p:cNvPr id="5" name="Segnaposto piè di pagina 4">
            <a:extLst>
              <a:ext uri="{FF2B5EF4-FFF2-40B4-BE49-F238E27FC236}">
                <a16:creationId xmlns:a16="http://schemas.microsoft.com/office/drawing/2014/main" id="{06A541A4-7027-4F6D-9E56-295560537E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14A2F2DE-7B6D-4355-B433-09B2B8FA1F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BFF234-8937-4DBB-952D-61B6F4167A6B}" type="slidenum">
              <a:rPr lang="it-IT" smtClean="0"/>
              <a:t>‹N›</a:t>
            </a:fld>
            <a:endParaRPr lang="it-IT"/>
          </a:p>
        </p:txBody>
      </p:sp>
    </p:spTree>
    <p:extLst>
      <p:ext uri="{BB962C8B-B14F-4D97-AF65-F5344CB8AC3E}">
        <p14:creationId xmlns:p14="http://schemas.microsoft.com/office/powerpoint/2010/main" val="13967593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8F8ECF-1EC1-404B-A426-88073DCBF198}"/>
              </a:ext>
            </a:extLst>
          </p:cNvPr>
          <p:cNvSpPr>
            <a:spLocks noGrp="1"/>
          </p:cNvSpPr>
          <p:nvPr>
            <p:ph type="ctrTitle"/>
          </p:nvPr>
        </p:nvSpPr>
        <p:spPr/>
        <p:txBody>
          <a:bodyPr/>
          <a:lstStyle/>
          <a:p>
            <a:r>
              <a:rPr lang="it-IT" dirty="0"/>
              <a:t>Statistica medica</a:t>
            </a:r>
          </a:p>
        </p:txBody>
      </p:sp>
      <p:sp>
        <p:nvSpPr>
          <p:cNvPr id="3" name="Sottotitolo 2">
            <a:extLst>
              <a:ext uri="{FF2B5EF4-FFF2-40B4-BE49-F238E27FC236}">
                <a16:creationId xmlns:a16="http://schemas.microsoft.com/office/drawing/2014/main" id="{081E17B5-20FB-45A3-B651-8E70F6BA448C}"/>
              </a:ext>
            </a:extLst>
          </p:cNvPr>
          <p:cNvSpPr>
            <a:spLocks noGrp="1"/>
          </p:cNvSpPr>
          <p:nvPr>
            <p:ph type="subTitle" idx="1"/>
          </p:nvPr>
        </p:nvSpPr>
        <p:spPr/>
        <p:txBody>
          <a:bodyPr/>
          <a:lstStyle/>
          <a:p>
            <a:r>
              <a:rPr lang="it-IT" dirty="0"/>
              <a:t>Metodologia medico scientifica e metodi quantitativi in biomedicina</a:t>
            </a:r>
          </a:p>
          <a:p>
            <a:r>
              <a:rPr lang="it-IT" dirty="0"/>
              <a:t>Anno accademico 2020/2021</a:t>
            </a:r>
          </a:p>
        </p:txBody>
      </p:sp>
    </p:spTree>
    <p:extLst>
      <p:ext uri="{BB962C8B-B14F-4D97-AF65-F5344CB8AC3E}">
        <p14:creationId xmlns:p14="http://schemas.microsoft.com/office/powerpoint/2010/main" val="2954774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3E8B34-867D-4FF4-B1D5-BF012115051D}"/>
              </a:ext>
            </a:extLst>
          </p:cNvPr>
          <p:cNvSpPr>
            <a:spLocks noGrp="1"/>
          </p:cNvSpPr>
          <p:nvPr>
            <p:ph type="title"/>
          </p:nvPr>
        </p:nvSpPr>
        <p:spPr/>
        <p:txBody>
          <a:bodyPr/>
          <a:lstStyle/>
          <a:p>
            <a:r>
              <a:rPr lang="it-IT" dirty="0"/>
              <a:t>Popolazione e campione</a:t>
            </a:r>
          </a:p>
        </p:txBody>
      </p:sp>
      <p:sp>
        <p:nvSpPr>
          <p:cNvPr id="3" name="Segnaposto contenuto 2">
            <a:extLst>
              <a:ext uri="{FF2B5EF4-FFF2-40B4-BE49-F238E27FC236}">
                <a16:creationId xmlns:a16="http://schemas.microsoft.com/office/drawing/2014/main" id="{A372ED2F-B1AD-4AEE-A3C7-C85277F8EE60}"/>
              </a:ext>
            </a:extLst>
          </p:cNvPr>
          <p:cNvSpPr>
            <a:spLocks noGrp="1"/>
          </p:cNvSpPr>
          <p:nvPr>
            <p:ph idx="1"/>
          </p:nvPr>
        </p:nvSpPr>
        <p:spPr>
          <a:xfrm>
            <a:off x="5192973" y="1839693"/>
            <a:ext cx="6160827" cy="4351338"/>
          </a:xfrm>
        </p:spPr>
        <p:txBody>
          <a:bodyPr>
            <a:normAutofit/>
          </a:bodyPr>
          <a:lstStyle/>
          <a:p>
            <a:r>
              <a:rPr lang="it-IT" sz="2600" dirty="0"/>
              <a:t>La </a:t>
            </a:r>
            <a:r>
              <a:rPr lang="it-IT" sz="2600" b="1" dirty="0"/>
              <a:t>popolazione</a:t>
            </a:r>
            <a:r>
              <a:rPr lang="it-IT" sz="2600" dirty="0"/>
              <a:t> è un insieme di elementi oggetti di studio</a:t>
            </a:r>
          </a:p>
          <a:p>
            <a:r>
              <a:rPr lang="it-IT" sz="2600" dirty="0"/>
              <a:t>Può essere finita, se le unità sono un numero finito e po’ essere stilata una lista, o infinita, insieme di unità potenzialmente osservabili e non necessariamente già esistenti.</a:t>
            </a:r>
          </a:p>
          <a:p>
            <a:pPr marL="0" indent="0">
              <a:buNone/>
            </a:pPr>
            <a:endParaRPr lang="it-IT" dirty="0"/>
          </a:p>
        </p:txBody>
      </p:sp>
      <p:sp>
        <p:nvSpPr>
          <p:cNvPr id="4" name="Ovale 3">
            <a:extLst>
              <a:ext uri="{FF2B5EF4-FFF2-40B4-BE49-F238E27FC236}">
                <a16:creationId xmlns:a16="http://schemas.microsoft.com/office/drawing/2014/main" id="{0229EFBD-08B0-4A1B-8CCE-5CEEE43A151F}"/>
              </a:ext>
            </a:extLst>
          </p:cNvPr>
          <p:cNvSpPr/>
          <p:nvPr/>
        </p:nvSpPr>
        <p:spPr>
          <a:xfrm>
            <a:off x="1364776" y="2961564"/>
            <a:ext cx="3111690" cy="266131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a:extLst>
              <a:ext uri="{FF2B5EF4-FFF2-40B4-BE49-F238E27FC236}">
                <a16:creationId xmlns:a16="http://schemas.microsoft.com/office/drawing/2014/main" id="{8E40FFF4-4424-4785-8CBE-E078F07C3DAD}"/>
              </a:ext>
            </a:extLst>
          </p:cNvPr>
          <p:cNvSpPr txBox="1"/>
          <p:nvPr/>
        </p:nvSpPr>
        <p:spPr>
          <a:xfrm>
            <a:off x="2081283" y="3173104"/>
            <a:ext cx="1678675" cy="369332"/>
          </a:xfrm>
          <a:prstGeom prst="rect">
            <a:avLst/>
          </a:prstGeom>
          <a:noFill/>
        </p:spPr>
        <p:txBody>
          <a:bodyPr wrap="square" rtlCol="0">
            <a:spAutoFit/>
          </a:bodyPr>
          <a:lstStyle/>
          <a:p>
            <a:r>
              <a:rPr lang="it-IT" dirty="0">
                <a:solidFill>
                  <a:schemeClr val="accent1">
                    <a:lumMod val="50000"/>
                  </a:schemeClr>
                </a:solidFill>
              </a:rPr>
              <a:t>Popolazione</a:t>
            </a:r>
          </a:p>
        </p:txBody>
      </p:sp>
    </p:spTree>
    <p:extLst>
      <p:ext uri="{BB962C8B-B14F-4D97-AF65-F5344CB8AC3E}">
        <p14:creationId xmlns:p14="http://schemas.microsoft.com/office/powerpoint/2010/main" val="574484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3E8B34-867D-4FF4-B1D5-BF012115051D}"/>
              </a:ext>
            </a:extLst>
          </p:cNvPr>
          <p:cNvSpPr>
            <a:spLocks noGrp="1"/>
          </p:cNvSpPr>
          <p:nvPr>
            <p:ph type="title"/>
          </p:nvPr>
        </p:nvSpPr>
        <p:spPr/>
        <p:txBody>
          <a:bodyPr/>
          <a:lstStyle/>
          <a:p>
            <a:r>
              <a:rPr lang="it-IT" dirty="0"/>
              <a:t>Popolazione e campione</a:t>
            </a:r>
          </a:p>
        </p:txBody>
      </p:sp>
      <p:sp>
        <p:nvSpPr>
          <p:cNvPr id="3" name="Segnaposto contenuto 2">
            <a:extLst>
              <a:ext uri="{FF2B5EF4-FFF2-40B4-BE49-F238E27FC236}">
                <a16:creationId xmlns:a16="http://schemas.microsoft.com/office/drawing/2014/main" id="{A372ED2F-B1AD-4AEE-A3C7-C85277F8EE60}"/>
              </a:ext>
            </a:extLst>
          </p:cNvPr>
          <p:cNvSpPr>
            <a:spLocks noGrp="1"/>
          </p:cNvSpPr>
          <p:nvPr>
            <p:ph idx="1"/>
          </p:nvPr>
        </p:nvSpPr>
        <p:spPr>
          <a:xfrm>
            <a:off x="838201" y="1839693"/>
            <a:ext cx="10515600" cy="4351338"/>
          </a:xfrm>
        </p:spPr>
        <p:txBody>
          <a:bodyPr>
            <a:normAutofit/>
          </a:bodyPr>
          <a:lstStyle/>
          <a:p>
            <a:pPr marL="0" indent="0">
              <a:buNone/>
            </a:pPr>
            <a:r>
              <a:rPr lang="it-IT" sz="2600" dirty="0"/>
              <a:t>Viene definita a partire dai </a:t>
            </a:r>
            <a:r>
              <a:rPr lang="it-IT" sz="2600" b="1" dirty="0"/>
              <a:t>criteri di inclusione e esclusione</a:t>
            </a:r>
          </a:p>
          <a:p>
            <a:pPr marL="0" indent="0">
              <a:buNone/>
            </a:pPr>
            <a:endParaRPr lang="it-IT" sz="2600" b="1" dirty="0"/>
          </a:p>
          <a:p>
            <a:pPr marL="0" indent="0">
              <a:buNone/>
            </a:pPr>
            <a:r>
              <a:rPr lang="it-IT" sz="2600" dirty="0"/>
              <a:t>Sono enunciati che ci permettono di dire chi può o non può far parte della popolazione</a:t>
            </a:r>
          </a:p>
          <a:p>
            <a:pPr marL="0" indent="0">
              <a:buNone/>
            </a:pPr>
            <a:endParaRPr lang="it-IT" sz="2600" b="1" dirty="0"/>
          </a:p>
          <a:p>
            <a:pPr marL="457200" lvl="1" indent="0">
              <a:buNone/>
            </a:pPr>
            <a:r>
              <a:rPr lang="it-IT" dirty="0"/>
              <a:t>I principali criteri di esclusione sono per esempio: essere analfabeti, essere carcerati, .. </a:t>
            </a:r>
            <a:r>
              <a:rPr lang="it-IT" dirty="0">
                <a:sym typeface="Wingdings" panose="05000000000000000000" pitchFamily="2" charset="2"/>
              </a:rPr>
              <a:t> si potrebbero sentire obbligati a rispondere o fare certe cose.</a:t>
            </a:r>
          </a:p>
          <a:p>
            <a:pPr marL="457200" lvl="1" indent="0">
              <a:buNone/>
            </a:pPr>
            <a:r>
              <a:rPr lang="it-IT" dirty="0">
                <a:sym typeface="Wingdings" panose="05000000000000000000" pitchFamily="2" charset="2"/>
              </a:rPr>
              <a:t>Tutti i requisiti clinici per cercare di avere una popolazione il più omogenea possibile, se studiassimo la comparsa di aritmie dovute da un farmaco escluderei i pazienti con pregresse aritmie.</a:t>
            </a:r>
            <a:endParaRPr lang="it-IT" dirty="0"/>
          </a:p>
        </p:txBody>
      </p:sp>
    </p:spTree>
    <p:extLst>
      <p:ext uri="{BB962C8B-B14F-4D97-AF65-F5344CB8AC3E}">
        <p14:creationId xmlns:p14="http://schemas.microsoft.com/office/powerpoint/2010/main" val="2543234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97909E4-8FC3-4199-8FC2-656398B55194}"/>
              </a:ext>
            </a:extLst>
          </p:cNvPr>
          <p:cNvSpPr>
            <a:spLocks noGrp="1"/>
          </p:cNvSpPr>
          <p:nvPr>
            <p:ph type="title"/>
          </p:nvPr>
        </p:nvSpPr>
        <p:spPr/>
        <p:txBody>
          <a:bodyPr/>
          <a:lstStyle/>
          <a:p>
            <a:r>
              <a:rPr lang="it-IT" dirty="0"/>
              <a:t>Popolazione e campione</a:t>
            </a:r>
          </a:p>
        </p:txBody>
      </p:sp>
      <p:sp>
        <p:nvSpPr>
          <p:cNvPr id="3" name="Segnaposto contenuto 2">
            <a:extLst>
              <a:ext uri="{FF2B5EF4-FFF2-40B4-BE49-F238E27FC236}">
                <a16:creationId xmlns:a16="http://schemas.microsoft.com/office/drawing/2014/main" id="{103AF13F-4B7B-4A1A-9272-655CD6E3FB1F}"/>
              </a:ext>
            </a:extLst>
          </p:cNvPr>
          <p:cNvSpPr>
            <a:spLocks noGrp="1"/>
          </p:cNvSpPr>
          <p:nvPr>
            <p:ph idx="1"/>
          </p:nvPr>
        </p:nvSpPr>
        <p:spPr/>
        <p:txBody>
          <a:bodyPr>
            <a:normAutofit/>
          </a:bodyPr>
          <a:lstStyle/>
          <a:p>
            <a:pPr marL="0" indent="0">
              <a:buNone/>
            </a:pPr>
            <a:r>
              <a:rPr lang="it-IT" dirty="0"/>
              <a:t>Per quanto riguarda la popolazione è doveroso fare una distinzione tra:</a:t>
            </a:r>
          </a:p>
          <a:p>
            <a:pPr marL="0" indent="0">
              <a:buNone/>
            </a:pPr>
            <a:endParaRPr lang="it-IT" dirty="0"/>
          </a:p>
          <a:p>
            <a:r>
              <a:rPr lang="it-IT" b="1" dirty="0"/>
              <a:t>Popolazione obiettivo/di riferimento/target:</a:t>
            </a:r>
            <a:r>
              <a:rPr lang="it-IT" dirty="0"/>
              <a:t> è la popolazione che vorremmo studiare</a:t>
            </a:r>
            <a:endParaRPr lang="it-IT" b="1" dirty="0"/>
          </a:p>
          <a:p>
            <a:r>
              <a:rPr lang="it-IT" b="1" dirty="0"/>
              <a:t>Popolazione di studio:</a:t>
            </a:r>
            <a:r>
              <a:rPr lang="it-IT" dirty="0"/>
              <a:t> è la popolazione che viene realmente studiata</a:t>
            </a:r>
          </a:p>
          <a:p>
            <a:endParaRPr lang="it-IT" dirty="0"/>
          </a:p>
          <a:p>
            <a:pPr marL="0" indent="0">
              <a:buNone/>
            </a:pPr>
            <a:r>
              <a:rPr lang="it-IT" dirty="0"/>
              <a:t>Idealmente le due popolazioni coincidono ma a livello pratico non accade</a:t>
            </a:r>
          </a:p>
          <a:p>
            <a:pPr marL="0" indent="0">
              <a:buNone/>
            </a:pPr>
            <a:endParaRPr lang="it-IT" dirty="0"/>
          </a:p>
        </p:txBody>
      </p:sp>
    </p:spTree>
    <p:extLst>
      <p:ext uri="{BB962C8B-B14F-4D97-AF65-F5344CB8AC3E}">
        <p14:creationId xmlns:p14="http://schemas.microsoft.com/office/powerpoint/2010/main" val="2801983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97909E4-8FC3-4199-8FC2-656398B55194}"/>
              </a:ext>
            </a:extLst>
          </p:cNvPr>
          <p:cNvSpPr>
            <a:spLocks noGrp="1"/>
          </p:cNvSpPr>
          <p:nvPr>
            <p:ph type="title"/>
          </p:nvPr>
        </p:nvSpPr>
        <p:spPr/>
        <p:txBody>
          <a:bodyPr/>
          <a:lstStyle/>
          <a:p>
            <a:r>
              <a:rPr lang="it-IT" dirty="0"/>
              <a:t>Popolazione e campione</a:t>
            </a:r>
          </a:p>
        </p:txBody>
      </p:sp>
      <p:sp>
        <p:nvSpPr>
          <p:cNvPr id="3" name="Segnaposto contenuto 2">
            <a:extLst>
              <a:ext uri="{FF2B5EF4-FFF2-40B4-BE49-F238E27FC236}">
                <a16:creationId xmlns:a16="http://schemas.microsoft.com/office/drawing/2014/main" id="{103AF13F-4B7B-4A1A-9272-655CD6E3FB1F}"/>
              </a:ext>
            </a:extLst>
          </p:cNvPr>
          <p:cNvSpPr>
            <a:spLocks noGrp="1"/>
          </p:cNvSpPr>
          <p:nvPr>
            <p:ph idx="1"/>
          </p:nvPr>
        </p:nvSpPr>
        <p:spPr/>
        <p:txBody>
          <a:bodyPr>
            <a:normAutofit/>
          </a:bodyPr>
          <a:lstStyle/>
          <a:p>
            <a:pPr marL="0" indent="0">
              <a:buNone/>
            </a:pPr>
            <a:endParaRPr lang="it-IT" dirty="0"/>
          </a:p>
          <a:p>
            <a:pPr marL="0" indent="0">
              <a:buNone/>
            </a:pPr>
            <a:r>
              <a:rPr lang="it-IT" dirty="0"/>
              <a:t>Es. studio dell’asma:	</a:t>
            </a:r>
          </a:p>
          <a:p>
            <a:pPr marL="0" indent="0">
              <a:buNone/>
            </a:pPr>
            <a:endParaRPr lang="it-IT" dirty="0"/>
          </a:p>
          <a:p>
            <a:pPr marL="0" indent="0">
              <a:buNone/>
            </a:pPr>
            <a:r>
              <a:rPr lang="it-IT" dirty="0">
                <a:sym typeface="Wingdings" panose="05000000000000000000" pitchFamily="2" charset="2"/>
              </a:rPr>
              <a:t>la popolazione obiettivo è composta da soggetti che soffrono di asma</a:t>
            </a:r>
          </a:p>
          <a:p>
            <a:pPr marL="0" indent="0">
              <a:buNone/>
            </a:pPr>
            <a:endParaRPr lang="it-IT" dirty="0">
              <a:sym typeface="Wingdings" panose="05000000000000000000" pitchFamily="2" charset="2"/>
            </a:endParaRPr>
          </a:p>
          <a:p>
            <a:pPr marL="0" indent="0">
              <a:buNone/>
            </a:pPr>
            <a:r>
              <a:rPr lang="it-IT" dirty="0">
                <a:sym typeface="Wingdings" panose="05000000000000000000" pitchFamily="2" charset="2"/>
              </a:rPr>
              <a:t>alcuni pazienti potrebbero non sapere di soffrire di asma, perciò non vengono inclusi nella popolazione oppure non è possibile estrarre il campione da tutta la popolazione obiettivo perciò selezioneremo il campione da chi soffre di asma e fa delle visite all'ospedale di Siena</a:t>
            </a:r>
            <a:endParaRPr lang="it-IT" dirty="0"/>
          </a:p>
        </p:txBody>
      </p:sp>
    </p:spTree>
    <p:extLst>
      <p:ext uri="{BB962C8B-B14F-4D97-AF65-F5344CB8AC3E}">
        <p14:creationId xmlns:p14="http://schemas.microsoft.com/office/powerpoint/2010/main" val="3056161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3E8B34-867D-4FF4-B1D5-BF012115051D}"/>
              </a:ext>
            </a:extLst>
          </p:cNvPr>
          <p:cNvSpPr>
            <a:spLocks noGrp="1"/>
          </p:cNvSpPr>
          <p:nvPr>
            <p:ph type="title"/>
          </p:nvPr>
        </p:nvSpPr>
        <p:spPr/>
        <p:txBody>
          <a:bodyPr/>
          <a:lstStyle/>
          <a:p>
            <a:r>
              <a:rPr lang="it-IT" dirty="0"/>
              <a:t>Popolazione e campione</a:t>
            </a:r>
          </a:p>
        </p:txBody>
      </p:sp>
      <p:sp>
        <p:nvSpPr>
          <p:cNvPr id="3" name="Segnaposto contenuto 2">
            <a:extLst>
              <a:ext uri="{FF2B5EF4-FFF2-40B4-BE49-F238E27FC236}">
                <a16:creationId xmlns:a16="http://schemas.microsoft.com/office/drawing/2014/main" id="{A372ED2F-B1AD-4AEE-A3C7-C85277F8EE60}"/>
              </a:ext>
            </a:extLst>
          </p:cNvPr>
          <p:cNvSpPr>
            <a:spLocks noGrp="1"/>
          </p:cNvSpPr>
          <p:nvPr>
            <p:ph idx="1"/>
          </p:nvPr>
        </p:nvSpPr>
        <p:spPr>
          <a:xfrm>
            <a:off x="5192973" y="1825625"/>
            <a:ext cx="6160827" cy="4351338"/>
          </a:xfrm>
        </p:spPr>
        <p:txBody>
          <a:bodyPr>
            <a:normAutofit/>
          </a:bodyPr>
          <a:lstStyle/>
          <a:p>
            <a:r>
              <a:rPr lang="it-IT" sz="2600" dirty="0"/>
              <a:t>Il </a:t>
            </a:r>
            <a:r>
              <a:rPr lang="it-IT" sz="2600" b="1" dirty="0"/>
              <a:t>campione</a:t>
            </a:r>
            <a:r>
              <a:rPr lang="it-IT" sz="2600" dirty="0"/>
              <a:t> è un sottoinsieme della popolazione.</a:t>
            </a:r>
          </a:p>
          <a:p>
            <a:r>
              <a:rPr lang="it-IT" sz="2600" dirty="0"/>
              <a:t>Viene utilizzato perché non è sempre possibile fare valutazioni sulla popolazione (cosa che fa il censimento)</a:t>
            </a:r>
          </a:p>
          <a:p>
            <a:r>
              <a:rPr lang="it-IT" sz="2600" dirty="0"/>
              <a:t>La tecnica di estrazione di un campione viene detta </a:t>
            </a:r>
            <a:r>
              <a:rPr lang="it-IT" sz="2600" b="1" dirty="0"/>
              <a:t>campionamento</a:t>
            </a:r>
          </a:p>
          <a:p>
            <a:pPr marL="0" indent="0">
              <a:buNone/>
            </a:pPr>
            <a:endParaRPr lang="it-IT" sz="2600" dirty="0"/>
          </a:p>
          <a:p>
            <a:pPr marL="0" indent="0">
              <a:buNone/>
            </a:pPr>
            <a:endParaRPr lang="it-IT" dirty="0"/>
          </a:p>
        </p:txBody>
      </p:sp>
      <p:sp>
        <p:nvSpPr>
          <p:cNvPr id="4" name="Ovale 3">
            <a:extLst>
              <a:ext uri="{FF2B5EF4-FFF2-40B4-BE49-F238E27FC236}">
                <a16:creationId xmlns:a16="http://schemas.microsoft.com/office/drawing/2014/main" id="{0229EFBD-08B0-4A1B-8CCE-5CEEE43A151F}"/>
              </a:ext>
            </a:extLst>
          </p:cNvPr>
          <p:cNvSpPr/>
          <p:nvPr/>
        </p:nvSpPr>
        <p:spPr>
          <a:xfrm>
            <a:off x="1364776" y="2961564"/>
            <a:ext cx="3111690" cy="266131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Ovale 4">
            <a:extLst>
              <a:ext uri="{FF2B5EF4-FFF2-40B4-BE49-F238E27FC236}">
                <a16:creationId xmlns:a16="http://schemas.microsoft.com/office/drawing/2014/main" id="{8599C991-F2D3-4D32-992A-7F464E97F926}"/>
              </a:ext>
            </a:extLst>
          </p:cNvPr>
          <p:cNvSpPr/>
          <p:nvPr/>
        </p:nvSpPr>
        <p:spPr>
          <a:xfrm>
            <a:off x="2210937" y="3657600"/>
            <a:ext cx="1678675" cy="132383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a:extLst>
              <a:ext uri="{FF2B5EF4-FFF2-40B4-BE49-F238E27FC236}">
                <a16:creationId xmlns:a16="http://schemas.microsoft.com/office/drawing/2014/main" id="{8E40FFF4-4424-4785-8CBE-E078F07C3DAD}"/>
              </a:ext>
            </a:extLst>
          </p:cNvPr>
          <p:cNvSpPr txBox="1"/>
          <p:nvPr/>
        </p:nvSpPr>
        <p:spPr>
          <a:xfrm>
            <a:off x="2081283" y="3173104"/>
            <a:ext cx="1678675" cy="369332"/>
          </a:xfrm>
          <a:prstGeom prst="rect">
            <a:avLst/>
          </a:prstGeom>
          <a:noFill/>
        </p:spPr>
        <p:txBody>
          <a:bodyPr wrap="square" rtlCol="0">
            <a:spAutoFit/>
          </a:bodyPr>
          <a:lstStyle/>
          <a:p>
            <a:r>
              <a:rPr lang="it-IT" dirty="0">
                <a:solidFill>
                  <a:schemeClr val="accent1">
                    <a:lumMod val="50000"/>
                  </a:schemeClr>
                </a:solidFill>
              </a:rPr>
              <a:t>Popolazione</a:t>
            </a:r>
          </a:p>
        </p:txBody>
      </p:sp>
      <p:sp>
        <p:nvSpPr>
          <p:cNvPr id="8" name="CasellaDiTesto 7">
            <a:extLst>
              <a:ext uri="{FF2B5EF4-FFF2-40B4-BE49-F238E27FC236}">
                <a16:creationId xmlns:a16="http://schemas.microsoft.com/office/drawing/2014/main" id="{C5FA2DBF-EFB8-4A18-8B3C-B5F9281A59D5}"/>
              </a:ext>
            </a:extLst>
          </p:cNvPr>
          <p:cNvSpPr txBox="1"/>
          <p:nvPr/>
        </p:nvSpPr>
        <p:spPr>
          <a:xfrm>
            <a:off x="2374708" y="4134850"/>
            <a:ext cx="1678675" cy="369332"/>
          </a:xfrm>
          <a:prstGeom prst="rect">
            <a:avLst/>
          </a:prstGeom>
          <a:noFill/>
        </p:spPr>
        <p:txBody>
          <a:bodyPr wrap="square" rtlCol="0">
            <a:spAutoFit/>
          </a:bodyPr>
          <a:lstStyle/>
          <a:p>
            <a:r>
              <a:rPr lang="it-IT" dirty="0">
                <a:solidFill>
                  <a:srgbClr val="FF0000"/>
                </a:solidFill>
              </a:rPr>
              <a:t>Campione</a:t>
            </a:r>
          </a:p>
        </p:txBody>
      </p:sp>
    </p:spTree>
    <p:extLst>
      <p:ext uri="{BB962C8B-B14F-4D97-AF65-F5344CB8AC3E}">
        <p14:creationId xmlns:p14="http://schemas.microsoft.com/office/powerpoint/2010/main" val="1177129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3E8B34-867D-4FF4-B1D5-BF012115051D}"/>
              </a:ext>
            </a:extLst>
          </p:cNvPr>
          <p:cNvSpPr>
            <a:spLocks noGrp="1"/>
          </p:cNvSpPr>
          <p:nvPr>
            <p:ph type="title"/>
          </p:nvPr>
        </p:nvSpPr>
        <p:spPr/>
        <p:txBody>
          <a:bodyPr/>
          <a:lstStyle/>
          <a:p>
            <a:r>
              <a:rPr lang="it-IT" dirty="0"/>
              <a:t>Popolazione e campione</a:t>
            </a:r>
          </a:p>
        </p:txBody>
      </p:sp>
      <p:sp>
        <p:nvSpPr>
          <p:cNvPr id="4" name="Ovale 3">
            <a:extLst>
              <a:ext uri="{FF2B5EF4-FFF2-40B4-BE49-F238E27FC236}">
                <a16:creationId xmlns:a16="http://schemas.microsoft.com/office/drawing/2014/main" id="{0229EFBD-08B0-4A1B-8CCE-5CEEE43A151F}"/>
              </a:ext>
            </a:extLst>
          </p:cNvPr>
          <p:cNvSpPr/>
          <p:nvPr/>
        </p:nvSpPr>
        <p:spPr>
          <a:xfrm>
            <a:off x="1364776" y="2961564"/>
            <a:ext cx="3111690" cy="266131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Ovale 4">
            <a:extLst>
              <a:ext uri="{FF2B5EF4-FFF2-40B4-BE49-F238E27FC236}">
                <a16:creationId xmlns:a16="http://schemas.microsoft.com/office/drawing/2014/main" id="{8599C991-F2D3-4D32-992A-7F464E97F926}"/>
              </a:ext>
            </a:extLst>
          </p:cNvPr>
          <p:cNvSpPr/>
          <p:nvPr/>
        </p:nvSpPr>
        <p:spPr>
          <a:xfrm>
            <a:off x="2210937" y="3657600"/>
            <a:ext cx="1678675" cy="132383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a:extLst>
              <a:ext uri="{FF2B5EF4-FFF2-40B4-BE49-F238E27FC236}">
                <a16:creationId xmlns:a16="http://schemas.microsoft.com/office/drawing/2014/main" id="{8E40FFF4-4424-4785-8CBE-E078F07C3DAD}"/>
              </a:ext>
            </a:extLst>
          </p:cNvPr>
          <p:cNvSpPr txBox="1"/>
          <p:nvPr/>
        </p:nvSpPr>
        <p:spPr>
          <a:xfrm>
            <a:off x="2081283" y="3173104"/>
            <a:ext cx="1678675" cy="369332"/>
          </a:xfrm>
          <a:prstGeom prst="rect">
            <a:avLst/>
          </a:prstGeom>
          <a:noFill/>
        </p:spPr>
        <p:txBody>
          <a:bodyPr wrap="square" rtlCol="0">
            <a:spAutoFit/>
          </a:bodyPr>
          <a:lstStyle/>
          <a:p>
            <a:r>
              <a:rPr lang="it-IT" dirty="0">
                <a:solidFill>
                  <a:schemeClr val="accent1">
                    <a:lumMod val="50000"/>
                  </a:schemeClr>
                </a:solidFill>
              </a:rPr>
              <a:t>Popolazione</a:t>
            </a:r>
          </a:p>
        </p:txBody>
      </p:sp>
      <p:sp>
        <p:nvSpPr>
          <p:cNvPr id="8" name="CasellaDiTesto 7">
            <a:extLst>
              <a:ext uri="{FF2B5EF4-FFF2-40B4-BE49-F238E27FC236}">
                <a16:creationId xmlns:a16="http://schemas.microsoft.com/office/drawing/2014/main" id="{C5FA2DBF-EFB8-4A18-8B3C-B5F9281A59D5}"/>
              </a:ext>
            </a:extLst>
          </p:cNvPr>
          <p:cNvSpPr txBox="1"/>
          <p:nvPr/>
        </p:nvSpPr>
        <p:spPr>
          <a:xfrm>
            <a:off x="2374708" y="4134850"/>
            <a:ext cx="1678675" cy="369332"/>
          </a:xfrm>
          <a:prstGeom prst="rect">
            <a:avLst/>
          </a:prstGeom>
          <a:noFill/>
        </p:spPr>
        <p:txBody>
          <a:bodyPr wrap="square" rtlCol="0">
            <a:spAutoFit/>
          </a:bodyPr>
          <a:lstStyle/>
          <a:p>
            <a:r>
              <a:rPr lang="it-IT" dirty="0">
                <a:solidFill>
                  <a:srgbClr val="FF0000"/>
                </a:solidFill>
              </a:rPr>
              <a:t>Campione</a:t>
            </a:r>
          </a:p>
        </p:txBody>
      </p:sp>
      <p:cxnSp>
        <p:nvCxnSpPr>
          <p:cNvPr id="11" name="Connettore 2 10">
            <a:extLst>
              <a:ext uri="{FF2B5EF4-FFF2-40B4-BE49-F238E27FC236}">
                <a16:creationId xmlns:a16="http://schemas.microsoft.com/office/drawing/2014/main" id="{BA85750E-88BA-46BB-B531-AB4C14F5F64B}"/>
              </a:ext>
            </a:extLst>
          </p:cNvPr>
          <p:cNvCxnSpPr/>
          <p:nvPr/>
        </p:nvCxnSpPr>
        <p:spPr>
          <a:xfrm flipV="1">
            <a:off x="3889612" y="2224585"/>
            <a:ext cx="1569492" cy="736979"/>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ttore 2 11">
            <a:extLst>
              <a:ext uri="{FF2B5EF4-FFF2-40B4-BE49-F238E27FC236}">
                <a16:creationId xmlns:a16="http://schemas.microsoft.com/office/drawing/2014/main" id="{6F7CF0C5-56AD-405D-8BE3-1ECCF1BAA3B0}"/>
              </a:ext>
            </a:extLst>
          </p:cNvPr>
          <p:cNvCxnSpPr>
            <a:cxnSpLocks/>
          </p:cNvCxnSpPr>
          <p:nvPr/>
        </p:nvCxnSpPr>
        <p:spPr>
          <a:xfrm flipV="1">
            <a:off x="4053383" y="4394579"/>
            <a:ext cx="1269244" cy="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CasellaDiTesto 13">
            <a:extLst>
              <a:ext uri="{FF2B5EF4-FFF2-40B4-BE49-F238E27FC236}">
                <a16:creationId xmlns:a16="http://schemas.microsoft.com/office/drawing/2014/main" id="{DBCC777E-C3C5-4855-B116-3BACAEA25D39}"/>
              </a:ext>
            </a:extLst>
          </p:cNvPr>
          <p:cNvSpPr txBox="1"/>
          <p:nvPr/>
        </p:nvSpPr>
        <p:spPr>
          <a:xfrm>
            <a:off x="5486398" y="1844048"/>
            <a:ext cx="1665027" cy="1498051"/>
          </a:xfrm>
          <a:prstGeom prst="rect">
            <a:avLst/>
          </a:prstGeom>
          <a:noFill/>
        </p:spPr>
        <p:txBody>
          <a:bodyPr wrap="square" rtlCol="0">
            <a:spAutoFit/>
          </a:bodyPr>
          <a:lstStyle/>
          <a:p>
            <a:pPr algn="ctr"/>
            <a:r>
              <a:rPr lang="it-IT" dirty="0"/>
              <a:t>Dalla popolazione otteniamo il </a:t>
            </a:r>
            <a:r>
              <a:rPr lang="it-IT" b="1" dirty="0"/>
              <a:t>valore vero del parametro</a:t>
            </a:r>
          </a:p>
        </p:txBody>
      </p:sp>
      <p:sp>
        <p:nvSpPr>
          <p:cNvPr id="16" name="CasellaDiTesto 15">
            <a:extLst>
              <a:ext uri="{FF2B5EF4-FFF2-40B4-BE49-F238E27FC236}">
                <a16:creationId xmlns:a16="http://schemas.microsoft.com/office/drawing/2014/main" id="{D2B57820-BDAD-42A2-AD80-04EF2AFB0B20}"/>
              </a:ext>
            </a:extLst>
          </p:cNvPr>
          <p:cNvSpPr txBox="1"/>
          <p:nvPr/>
        </p:nvSpPr>
        <p:spPr>
          <a:xfrm>
            <a:off x="5486398" y="4014716"/>
            <a:ext cx="2229138" cy="1477328"/>
          </a:xfrm>
          <a:prstGeom prst="rect">
            <a:avLst/>
          </a:prstGeom>
          <a:noFill/>
        </p:spPr>
        <p:txBody>
          <a:bodyPr wrap="square" rtlCol="0">
            <a:spAutoFit/>
          </a:bodyPr>
          <a:lstStyle/>
          <a:p>
            <a:pPr algn="ctr"/>
            <a:r>
              <a:rPr lang="it-IT" dirty="0"/>
              <a:t>Dal campione otteniamo una </a:t>
            </a:r>
            <a:r>
              <a:rPr lang="it-IT" b="1" dirty="0"/>
              <a:t>stima </a:t>
            </a:r>
            <a:r>
              <a:rPr lang="it-IT" dirty="0"/>
              <a:t>del parametro</a:t>
            </a:r>
            <a:r>
              <a:rPr lang="it-IT" b="1" dirty="0"/>
              <a:t> </a:t>
            </a:r>
            <a:r>
              <a:rPr lang="it-IT" dirty="0"/>
              <a:t>(un’approssimazione</a:t>
            </a:r>
          </a:p>
          <a:p>
            <a:pPr algn="ctr"/>
            <a:r>
              <a:rPr lang="it-IT" dirty="0"/>
              <a:t>del parametro)</a:t>
            </a:r>
          </a:p>
        </p:txBody>
      </p:sp>
      <p:sp>
        <p:nvSpPr>
          <p:cNvPr id="18" name="Freccia circolare a sinistra 17">
            <a:extLst>
              <a:ext uri="{FF2B5EF4-FFF2-40B4-BE49-F238E27FC236}">
                <a16:creationId xmlns:a16="http://schemas.microsoft.com/office/drawing/2014/main" id="{5718FA99-90D4-40D2-B0CE-3EE2B335360C}"/>
              </a:ext>
            </a:extLst>
          </p:cNvPr>
          <p:cNvSpPr/>
          <p:nvPr/>
        </p:nvSpPr>
        <p:spPr>
          <a:xfrm flipV="1">
            <a:off x="8011236" y="2511188"/>
            <a:ext cx="586854" cy="214269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9" name="CasellaDiTesto 18">
            <a:extLst>
              <a:ext uri="{FF2B5EF4-FFF2-40B4-BE49-F238E27FC236}">
                <a16:creationId xmlns:a16="http://schemas.microsoft.com/office/drawing/2014/main" id="{76B0CA3C-1644-43EF-A11D-C5FDDB086617}"/>
              </a:ext>
            </a:extLst>
          </p:cNvPr>
          <p:cNvSpPr txBox="1"/>
          <p:nvPr/>
        </p:nvSpPr>
        <p:spPr>
          <a:xfrm>
            <a:off x="8857397" y="2224585"/>
            <a:ext cx="3057099" cy="2308324"/>
          </a:xfrm>
          <a:prstGeom prst="rect">
            <a:avLst/>
          </a:prstGeom>
          <a:noFill/>
        </p:spPr>
        <p:txBody>
          <a:bodyPr wrap="square" rtlCol="0">
            <a:spAutoFit/>
          </a:bodyPr>
          <a:lstStyle/>
          <a:p>
            <a:r>
              <a:rPr lang="it-IT" dirty="0"/>
              <a:t>La stima ottenuta sul campione può essere generalizzata alla popolazione. Questo processo si chiama </a:t>
            </a:r>
            <a:r>
              <a:rPr lang="it-IT" b="1" dirty="0"/>
              <a:t>inferenza</a:t>
            </a:r>
            <a:r>
              <a:rPr lang="it-IT" dirty="0"/>
              <a:t>.</a:t>
            </a:r>
          </a:p>
          <a:p>
            <a:r>
              <a:rPr lang="it-IT" dirty="0"/>
              <a:t>Può essere fatto a patto che il campione sia </a:t>
            </a:r>
            <a:r>
              <a:rPr lang="it-IT" b="1" dirty="0"/>
              <a:t>rappresentativo </a:t>
            </a:r>
            <a:r>
              <a:rPr lang="it-IT" dirty="0"/>
              <a:t>della popolazione</a:t>
            </a:r>
          </a:p>
        </p:txBody>
      </p:sp>
    </p:spTree>
    <p:extLst>
      <p:ext uri="{BB962C8B-B14F-4D97-AF65-F5344CB8AC3E}">
        <p14:creationId xmlns:p14="http://schemas.microsoft.com/office/powerpoint/2010/main" val="84944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animBg="1"/>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083FAB0-E38E-4141-AEA2-092D87D24DD8}"/>
              </a:ext>
            </a:extLst>
          </p:cNvPr>
          <p:cNvSpPr>
            <a:spLocks noGrp="1"/>
          </p:cNvSpPr>
          <p:nvPr>
            <p:ph type="title"/>
          </p:nvPr>
        </p:nvSpPr>
        <p:spPr/>
        <p:txBody>
          <a:bodyPr/>
          <a:lstStyle/>
          <a:p>
            <a:r>
              <a:rPr lang="it-IT" dirty="0"/>
              <a:t>Campionamento</a:t>
            </a:r>
          </a:p>
        </p:txBody>
      </p:sp>
      <p:sp>
        <p:nvSpPr>
          <p:cNvPr id="3" name="Segnaposto testo 2">
            <a:extLst>
              <a:ext uri="{FF2B5EF4-FFF2-40B4-BE49-F238E27FC236}">
                <a16:creationId xmlns:a16="http://schemas.microsoft.com/office/drawing/2014/main" id="{21AB0588-75F3-4915-9588-4B86653611A9}"/>
              </a:ext>
            </a:extLst>
          </p:cNvPr>
          <p:cNvSpPr>
            <a:spLocks noGrp="1"/>
          </p:cNvSpPr>
          <p:nvPr>
            <p:ph type="body" idx="1"/>
          </p:nvPr>
        </p:nvSpPr>
        <p:spPr/>
        <p:txBody>
          <a:bodyPr/>
          <a:lstStyle/>
          <a:p>
            <a:r>
              <a:rPr lang="it-IT" dirty="0"/>
              <a:t>Probabilistico</a:t>
            </a:r>
          </a:p>
        </p:txBody>
      </p:sp>
      <p:sp>
        <p:nvSpPr>
          <p:cNvPr id="4" name="Segnaposto contenuto 3">
            <a:extLst>
              <a:ext uri="{FF2B5EF4-FFF2-40B4-BE49-F238E27FC236}">
                <a16:creationId xmlns:a16="http://schemas.microsoft.com/office/drawing/2014/main" id="{F635DC3F-BC42-4726-A94D-684026D5A4F5}"/>
              </a:ext>
            </a:extLst>
          </p:cNvPr>
          <p:cNvSpPr>
            <a:spLocks noGrp="1"/>
          </p:cNvSpPr>
          <p:nvPr>
            <p:ph sz="half" idx="2"/>
          </p:nvPr>
        </p:nvSpPr>
        <p:spPr/>
        <p:txBody>
          <a:bodyPr>
            <a:noAutofit/>
          </a:bodyPr>
          <a:lstStyle/>
          <a:p>
            <a:r>
              <a:rPr lang="it-IT" sz="1800" dirty="0"/>
              <a:t>Conosciamo a priori la probabilità che ogni individuo ha di entrare a far parte del campione, questa probabilità si chiama </a:t>
            </a:r>
            <a:r>
              <a:rPr lang="it-IT" sz="1800" b="1" dirty="0"/>
              <a:t>probabilità di inclusione.</a:t>
            </a:r>
          </a:p>
          <a:p>
            <a:r>
              <a:rPr lang="it-IT" sz="1800" dirty="0"/>
              <a:t>Se il campionamento è ben strutturato allora possiamo essere confidenti sul fatto che il campione è rappresentativo della popolazione</a:t>
            </a:r>
          </a:p>
          <a:p>
            <a:r>
              <a:rPr lang="it-IT" sz="1800" dirty="0"/>
              <a:t>Può essere fatta inferenza</a:t>
            </a:r>
          </a:p>
          <a:p>
            <a:r>
              <a:rPr lang="it-IT" sz="1800" dirty="0"/>
              <a:t>Non sono facilmente attuabili in termini economici e di tempistiche</a:t>
            </a:r>
          </a:p>
          <a:p>
            <a:r>
              <a:rPr lang="it-IT" sz="1800" dirty="0"/>
              <a:t>È necessaria la lista completa della popolazione</a:t>
            </a:r>
          </a:p>
          <a:p>
            <a:endParaRPr lang="it-IT" sz="1800" dirty="0"/>
          </a:p>
          <a:p>
            <a:pPr marL="0" indent="0">
              <a:buNone/>
            </a:pPr>
            <a:endParaRPr lang="it-IT" sz="2600" dirty="0"/>
          </a:p>
        </p:txBody>
      </p:sp>
      <p:sp>
        <p:nvSpPr>
          <p:cNvPr id="5" name="Segnaposto testo 4">
            <a:extLst>
              <a:ext uri="{FF2B5EF4-FFF2-40B4-BE49-F238E27FC236}">
                <a16:creationId xmlns:a16="http://schemas.microsoft.com/office/drawing/2014/main" id="{B1A618F7-49C0-4A82-9CC7-6B11BD4732D3}"/>
              </a:ext>
            </a:extLst>
          </p:cNvPr>
          <p:cNvSpPr>
            <a:spLocks noGrp="1"/>
          </p:cNvSpPr>
          <p:nvPr>
            <p:ph type="body" sz="quarter" idx="3"/>
          </p:nvPr>
        </p:nvSpPr>
        <p:spPr/>
        <p:txBody>
          <a:bodyPr/>
          <a:lstStyle/>
          <a:p>
            <a:r>
              <a:rPr lang="it-IT" dirty="0"/>
              <a:t>Ragionato/di convenienza</a:t>
            </a:r>
          </a:p>
        </p:txBody>
      </p:sp>
      <p:sp>
        <p:nvSpPr>
          <p:cNvPr id="6" name="Segnaposto contenuto 5">
            <a:extLst>
              <a:ext uri="{FF2B5EF4-FFF2-40B4-BE49-F238E27FC236}">
                <a16:creationId xmlns:a16="http://schemas.microsoft.com/office/drawing/2014/main" id="{602B0923-09C5-4001-B2FF-5069B6A56803}"/>
              </a:ext>
            </a:extLst>
          </p:cNvPr>
          <p:cNvSpPr>
            <a:spLocks noGrp="1"/>
          </p:cNvSpPr>
          <p:nvPr>
            <p:ph sz="quarter" idx="4"/>
          </p:nvPr>
        </p:nvSpPr>
        <p:spPr/>
        <p:txBody>
          <a:bodyPr>
            <a:normAutofit fontScale="62500" lnSpcReduction="20000"/>
          </a:bodyPr>
          <a:lstStyle/>
          <a:p>
            <a:r>
              <a:rPr lang="it-IT" dirty="0"/>
              <a:t>Non conosciamo le probabilità di inclusione</a:t>
            </a:r>
          </a:p>
          <a:p>
            <a:r>
              <a:rPr lang="it-IT" dirty="0"/>
              <a:t>I campioni non sono rappresentativi della popolazione.</a:t>
            </a:r>
          </a:p>
          <a:p>
            <a:r>
              <a:rPr lang="it-IT" dirty="0"/>
              <a:t>Non può essere fatta inferenza. Le stime ottenute su questi campioni potrebbero essere affette da distorsioni dovute all’interessamento dell’unità statistica allo studio.</a:t>
            </a:r>
          </a:p>
          <a:p>
            <a:pPr marL="457200" lvl="1" indent="0">
              <a:buNone/>
            </a:pPr>
            <a:r>
              <a:rPr lang="it-IT" dirty="0"/>
              <a:t>Es. se volessimo condurre uno studio sull’efficacia di una crema antirughe utilizzando un campione di volontari, sicuramente le donne più adulte sarebbero più interessate, non parteciperebbero uomini o donne più giovani. Perciò l’efficacia del farmaco verrà testata solo in una sottopopolazione e non varrà per tutti.</a:t>
            </a:r>
          </a:p>
          <a:p>
            <a:r>
              <a:rPr lang="it-IT" dirty="0"/>
              <a:t>Sono facilmente attuabili in termini economici e di tempistiche</a:t>
            </a:r>
          </a:p>
          <a:p>
            <a:r>
              <a:rPr lang="it-IT" dirty="0"/>
              <a:t>Non è necessario conoscere la popolazione</a:t>
            </a:r>
          </a:p>
        </p:txBody>
      </p:sp>
    </p:spTree>
    <p:extLst>
      <p:ext uri="{BB962C8B-B14F-4D97-AF65-F5344CB8AC3E}">
        <p14:creationId xmlns:p14="http://schemas.microsoft.com/office/powerpoint/2010/main" val="2125117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C0C911-46E7-4AEE-BB36-BDB82639520E}"/>
              </a:ext>
            </a:extLst>
          </p:cNvPr>
          <p:cNvSpPr>
            <a:spLocks noGrp="1"/>
          </p:cNvSpPr>
          <p:nvPr>
            <p:ph type="title"/>
          </p:nvPr>
        </p:nvSpPr>
        <p:spPr/>
        <p:txBody>
          <a:bodyPr/>
          <a:lstStyle/>
          <a:p>
            <a:r>
              <a:rPr lang="it-IT" dirty="0"/>
              <a:t>Campionamento</a:t>
            </a:r>
          </a:p>
        </p:txBody>
      </p:sp>
      <p:sp>
        <p:nvSpPr>
          <p:cNvPr id="3" name="Segnaposto testo 2">
            <a:extLst>
              <a:ext uri="{FF2B5EF4-FFF2-40B4-BE49-F238E27FC236}">
                <a16:creationId xmlns:a16="http://schemas.microsoft.com/office/drawing/2014/main" id="{15E650EF-F390-4F41-B41B-FAC1BDCDA35B}"/>
              </a:ext>
            </a:extLst>
          </p:cNvPr>
          <p:cNvSpPr>
            <a:spLocks noGrp="1"/>
          </p:cNvSpPr>
          <p:nvPr>
            <p:ph type="body" idx="1"/>
          </p:nvPr>
        </p:nvSpPr>
        <p:spPr/>
        <p:txBody>
          <a:bodyPr/>
          <a:lstStyle/>
          <a:p>
            <a:r>
              <a:rPr lang="it-IT" dirty="0"/>
              <a:t>Probabilistico</a:t>
            </a:r>
          </a:p>
        </p:txBody>
      </p:sp>
      <p:sp>
        <p:nvSpPr>
          <p:cNvPr id="4" name="Segnaposto contenuto 3">
            <a:extLst>
              <a:ext uri="{FF2B5EF4-FFF2-40B4-BE49-F238E27FC236}">
                <a16:creationId xmlns:a16="http://schemas.microsoft.com/office/drawing/2014/main" id="{3CAEDE00-161E-4F9E-9548-BF261F2B4E0E}"/>
              </a:ext>
            </a:extLst>
          </p:cNvPr>
          <p:cNvSpPr>
            <a:spLocks noGrp="1"/>
          </p:cNvSpPr>
          <p:nvPr>
            <p:ph sz="half" idx="2"/>
          </p:nvPr>
        </p:nvSpPr>
        <p:spPr/>
        <p:txBody>
          <a:bodyPr/>
          <a:lstStyle/>
          <a:p>
            <a:r>
              <a:rPr lang="it-IT" dirty="0"/>
              <a:t>Campionamento casuale semplice</a:t>
            </a:r>
          </a:p>
          <a:p>
            <a:r>
              <a:rPr lang="it-IT" dirty="0"/>
              <a:t>Campionamento stratificato</a:t>
            </a:r>
          </a:p>
          <a:p>
            <a:r>
              <a:rPr lang="it-IT" dirty="0"/>
              <a:t>Campionamento sistematico</a:t>
            </a:r>
          </a:p>
          <a:p>
            <a:r>
              <a:rPr lang="it-IT" dirty="0"/>
              <a:t>Campionamento a cluster</a:t>
            </a:r>
          </a:p>
        </p:txBody>
      </p:sp>
      <p:sp>
        <p:nvSpPr>
          <p:cNvPr id="5" name="Segnaposto testo 4">
            <a:extLst>
              <a:ext uri="{FF2B5EF4-FFF2-40B4-BE49-F238E27FC236}">
                <a16:creationId xmlns:a16="http://schemas.microsoft.com/office/drawing/2014/main" id="{EB0ABCC9-1AB7-4E51-A5B1-AFC90F8E1838}"/>
              </a:ext>
            </a:extLst>
          </p:cNvPr>
          <p:cNvSpPr>
            <a:spLocks noGrp="1"/>
          </p:cNvSpPr>
          <p:nvPr>
            <p:ph type="body" sz="quarter" idx="3"/>
          </p:nvPr>
        </p:nvSpPr>
        <p:spPr/>
        <p:txBody>
          <a:bodyPr/>
          <a:lstStyle/>
          <a:p>
            <a:r>
              <a:rPr lang="it-IT" dirty="0"/>
              <a:t>Ragionato/di convenienza</a:t>
            </a:r>
          </a:p>
        </p:txBody>
      </p:sp>
      <p:sp>
        <p:nvSpPr>
          <p:cNvPr id="6" name="Segnaposto contenuto 5">
            <a:extLst>
              <a:ext uri="{FF2B5EF4-FFF2-40B4-BE49-F238E27FC236}">
                <a16:creationId xmlns:a16="http://schemas.microsoft.com/office/drawing/2014/main" id="{846D6F97-89F7-4F56-AAE1-4A17CFB47BEA}"/>
              </a:ext>
            </a:extLst>
          </p:cNvPr>
          <p:cNvSpPr>
            <a:spLocks noGrp="1"/>
          </p:cNvSpPr>
          <p:nvPr>
            <p:ph sz="quarter" idx="4"/>
          </p:nvPr>
        </p:nvSpPr>
        <p:spPr/>
        <p:txBody>
          <a:bodyPr/>
          <a:lstStyle/>
          <a:p>
            <a:r>
              <a:rPr lang="it-IT" dirty="0"/>
              <a:t>Campionamento di volontari</a:t>
            </a:r>
          </a:p>
          <a:p>
            <a:r>
              <a:rPr lang="it-IT" dirty="0"/>
              <a:t>Campionamento a palla di neve</a:t>
            </a:r>
          </a:p>
          <a:p>
            <a:r>
              <a:rPr lang="it-IT" dirty="0"/>
              <a:t>Campionamento per quote</a:t>
            </a:r>
          </a:p>
          <a:p>
            <a:endParaRPr lang="it-IT" dirty="0"/>
          </a:p>
        </p:txBody>
      </p:sp>
    </p:spTree>
    <p:extLst>
      <p:ext uri="{BB962C8B-B14F-4D97-AF65-F5344CB8AC3E}">
        <p14:creationId xmlns:p14="http://schemas.microsoft.com/office/powerpoint/2010/main" val="1052121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BD21ADC-2651-436B-B2FC-A01C73BE6DE6}"/>
              </a:ext>
            </a:extLst>
          </p:cNvPr>
          <p:cNvSpPr>
            <a:spLocks noGrp="1"/>
          </p:cNvSpPr>
          <p:nvPr>
            <p:ph type="title"/>
          </p:nvPr>
        </p:nvSpPr>
        <p:spPr/>
        <p:txBody>
          <a:bodyPr/>
          <a:lstStyle/>
          <a:p>
            <a:r>
              <a:rPr lang="it-IT" dirty="0"/>
              <a:t>Campionamenti probabilistici</a:t>
            </a:r>
          </a:p>
        </p:txBody>
      </p:sp>
      <p:sp>
        <p:nvSpPr>
          <p:cNvPr id="3" name="Segnaposto contenuto 2">
            <a:extLst>
              <a:ext uri="{FF2B5EF4-FFF2-40B4-BE49-F238E27FC236}">
                <a16:creationId xmlns:a16="http://schemas.microsoft.com/office/drawing/2014/main" id="{5AD79A71-508A-4135-9690-BB8C04A8AE9C}"/>
              </a:ext>
            </a:extLst>
          </p:cNvPr>
          <p:cNvSpPr>
            <a:spLocks noGrp="1"/>
          </p:cNvSpPr>
          <p:nvPr>
            <p:ph sz="half" idx="1"/>
          </p:nvPr>
        </p:nvSpPr>
        <p:spPr>
          <a:xfrm>
            <a:off x="838200" y="1825625"/>
            <a:ext cx="4677697" cy="1846723"/>
          </a:xfrm>
        </p:spPr>
        <p:txBody>
          <a:bodyPr/>
          <a:lstStyle/>
          <a:p>
            <a:pPr marL="0" indent="0">
              <a:buNone/>
            </a:pPr>
            <a:r>
              <a:rPr lang="it-IT" dirty="0"/>
              <a:t>Casuale semplice</a:t>
            </a:r>
          </a:p>
        </p:txBody>
      </p:sp>
      <p:sp>
        <p:nvSpPr>
          <p:cNvPr id="4" name="Segnaposto contenuto 3">
            <a:extLst>
              <a:ext uri="{FF2B5EF4-FFF2-40B4-BE49-F238E27FC236}">
                <a16:creationId xmlns:a16="http://schemas.microsoft.com/office/drawing/2014/main" id="{D204ED95-514E-46A1-A9DB-44F8CBCB4AAB}"/>
              </a:ext>
            </a:extLst>
          </p:cNvPr>
          <p:cNvSpPr>
            <a:spLocks noGrp="1"/>
          </p:cNvSpPr>
          <p:nvPr>
            <p:ph sz="half" idx="2"/>
          </p:nvPr>
        </p:nvSpPr>
        <p:spPr>
          <a:xfrm>
            <a:off x="6356554" y="1825625"/>
            <a:ext cx="5129981" cy="1846723"/>
          </a:xfrm>
        </p:spPr>
        <p:txBody>
          <a:bodyPr/>
          <a:lstStyle/>
          <a:p>
            <a:pPr marL="0" indent="0">
              <a:buNone/>
            </a:pPr>
            <a:r>
              <a:rPr lang="it-IT" dirty="0"/>
              <a:t>Sistematico</a:t>
            </a:r>
          </a:p>
        </p:txBody>
      </p:sp>
      <p:sp>
        <p:nvSpPr>
          <p:cNvPr id="5" name="CasellaDiTesto 4">
            <a:extLst>
              <a:ext uri="{FF2B5EF4-FFF2-40B4-BE49-F238E27FC236}">
                <a16:creationId xmlns:a16="http://schemas.microsoft.com/office/drawing/2014/main" id="{E84FD1EF-4CBD-40BF-826D-C58CCA76CADF}"/>
              </a:ext>
            </a:extLst>
          </p:cNvPr>
          <p:cNvSpPr txBox="1"/>
          <p:nvPr/>
        </p:nvSpPr>
        <p:spPr>
          <a:xfrm>
            <a:off x="720212" y="4204130"/>
            <a:ext cx="4677697" cy="523220"/>
          </a:xfrm>
          <a:prstGeom prst="rect">
            <a:avLst/>
          </a:prstGeom>
          <a:noFill/>
        </p:spPr>
        <p:txBody>
          <a:bodyPr wrap="square" rtlCol="0">
            <a:spAutoFit/>
          </a:bodyPr>
          <a:lstStyle/>
          <a:p>
            <a:r>
              <a:rPr lang="it-IT" dirty="0"/>
              <a:t>   </a:t>
            </a:r>
            <a:r>
              <a:rPr lang="it-IT" sz="2800" dirty="0"/>
              <a:t>Stratificato proporzionale</a:t>
            </a:r>
            <a:endParaRPr lang="it-IT" dirty="0"/>
          </a:p>
        </p:txBody>
      </p:sp>
      <p:pic>
        <p:nvPicPr>
          <p:cNvPr id="7" name="Immagine 6">
            <a:extLst>
              <a:ext uri="{FF2B5EF4-FFF2-40B4-BE49-F238E27FC236}">
                <a16:creationId xmlns:a16="http://schemas.microsoft.com/office/drawing/2014/main" id="{61D30378-AB49-4EAE-8066-83F74900037F}"/>
              </a:ext>
            </a:extLst>
          </p:cNvPr>
          <p:cNvPicPr>
            <a:picLocks noChangeAspect="1"/>
          </p:cNvPicPr>
          <p:nvPr/>
        </p:nvPicPr>
        <p:blipFill rotWithShape="1">
          <a:blip r:embed="rId2"/>
          <a:srcRect l="10272" t="24525" r="80887" b="57658"/>
          <a:stretch/>
        </p:blipFill>
        <p:spPr>
          <a:xfrm>
            <a:off x="1694834" y="2210048"/>
            <a:ext cx="1874909" cy="1462300"/>
          </a:xfrm>
          <a:prstGeom prst="rect">
            <a:avLst/>
          </a:prstGeom>
        </p:spPr>
      </p:pic>
      <p:pic>
        <p:nvPicPr>
          <p:cNvPr id="9" name="Immagine 8">
            <a:extLst>
              <a:ext uri="{FF2B5EF4-FFF2-40B4-BE49-F238E27FC236}">
                <a16:creationId xmlns:a16="http://schemas.microsoft.com/office/drawing/2014/main" id="{73C981D4-EF1D-4157-ABB3-D4EF7D794CF6}"/>
              </a:ext>
            </a:extLst>
          </p:cNvPr>
          <p:cNvPicPr>
            <a:picLocks noChangeAspect="1"/>
          </p:cNvPicPr>
          <p:nvPr/>
        </p:nvPicPr>
        <p:blipFill rotWithShape="1">
          <a:blip r:embed="rId2"/>
          <a:srcRect l="7742" t="50241" r="62045" b="39566"/>
          <a:stretch/>
        </p:blipFill>
        <p:spPr>
          <a:xfrm>
            <a:off x="5099663" y="2487101"/>
            <a:ext cx="6254137" cy="816537"/>
          </a:xfrm>
          <a:prstGeom prst="rect">
            <a:avLst/>
          </a:prstGeom>
        </p:spPr>
      </p:pic>
      <p:pic>
        <p:nvPicPr>
          <p:cNvPr id="11" name="Immagine 10">
            <a:extLst>
              <a:ext uri="{FF2B5EF4-FFF2-40B4-BE49-F238E27FC236}">
                <a16:creationId xmlns:a16="http://schemas.microsoft.com/office/drawing/2014/main" id="{484733CC-A375-4335-9BF5-C3F21CF88F72}"/>
              </a:ext>
            </a:extLst>
          </p:cNvPr>
          <p:cNvPicPr>
            <a:picLocks noChangeAspect="1"/>
          </p:cNvPicPr>
          <p:nvPr/>
        </p:nvPicPr>
        <p:blipFill rotWithShape="1">
          <a:blip r:embed="rId2"/>
          <a:srcRect l="9456" t="60836" r="79657" b="21034"/>
          <a:stretch/>
        </p:blipFill>
        <p:spPr>
          <a:xfrm>
            <a:off x="1356852" y="4727350"/>
            <a:ext cx="2521974" cy="1625272"/>
          </a:xfrm>
          <a:prstGeom prst="rect">
            <a:avLst/>
          </a:prstGeom>
        </p:spPr>
      </p:pic>
      <p:sp>
        <p:nvSpPr>
          <p:cNvPr id="15" name="CasellaDiTesto 14">
            <a:extLst>
              <a:ext uri="{FF2B5EF4-FFF2-40B4-BE49-F238E27FC236}">
                <a16:creationId xmlns:a16="http://schemas.microsoft.com/office/drawing/2014/main" id="{65D83151-F8D0-4F80-8643-0F47321BB753}"/>
              </a:ext>
            </a:extLst>
          </p:cNvPr>
          <p:cNvSpPr txBox="1"/>
          <p:nvPr/>
        </p:nvSpPr>
        <p:spPr>
          <a:xfrm>
            <a:off x="6157451" y="4204130"/>
            <a:ext cx="4677697" cy="523220"/>
          </a:xfrm>
          <a:prstGeom prst="rect">
            <a:avLst/>
          </a:prstGeom>
          <a:noFill/>
        </p:spPr>
        <p:txBody>
          <a:bodyPr wrap="square" rtlCol="0">
            <a:spAutoFit/>
          </a:bodyPr>
          <a:lstStyle/>
          <a:p>
            <a:r>
              <a:rPr lang="it-IT" dirty="0"/>
              <a:t>   </a:t>
            </a:r>
            <a:r>
              <a:rPr lang="it-IT" sz="2800" dirty="0"/>
              <a:t>A grappolo/a cluster</a:t>
            </a:r>
            <a:endParaRPr lang="it-IT" dirty="0"/>
          </a:p>
        </p:txBody>
      </p:sp>
      <p:pic>
        <p:nvPicPr>
          <p:cNvPr id="16" name="Immagine 15">
            <a:extLst>
              <a:ext uri="{FF2B5EF4-FFF2-40B4-BE49-F238E27FC236}">
                <a16:creationId xmlns:a16="http://schemas.microsoft.com/office/drawing/2014/main" id="{E7C41878-FED8-4E06-8EB6-ABA20B65066A}"/>
              </a:ext>
            </a:extLst>
          </p:cNvPr>
          <p:cNvPicPr>
            <a:picLocks noChangeAspect="1"/>
          </p:cNvPicPr>
          <p:nvPr/>
        </p:nvPicPr>
        <p:blipFill rotWithShape="1">
          <a:blip r:embed="rId3"/>
          <a:srcRect l="8588" t="40419" r="61633" b="33573"/>
          <a:stretch/>
        </p:blipFill>
        <p:spPr>
          <a:xfrm>
            <a:off x="5810864" y="5056532"/>
            <a:ext cx="4321278" cy="1460634"/>
          </a:xfrm>
          <a:prstGeom prst="rect">
            <a:avLst/>
          </a:prstGeom>
        </p:spPr>
      </p:pic>
    </p:spTree>
    <p:extLst>
      <p:ext uri="{BB962C8B-B14F-4D97-AF65-F5344CB8AC3E}">
        <p14:creationId xmlns:p14="http://schemas.microsoft.com/office/powerpoint/2010/main" val="495116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D12F4B-2610-4196-A14B-FA3BF3E98DFE}"/>
              </a:ext>
            </a:extLst>
          </p:cNvPr>
          <p:cNvSpPr>
            <a:spLocks noGrp="1"/>
          </p:cNvSpPr>
          <p:nvPr>
            <p:ph type="title"/>
          </p:nvPr>
        </p:nvSpPr>
        <p:spPr/>
        <p:txBody>
          <a:bodyPr/>
          <a:lstStyle/>
          <a:p>
            <a:r>
              <a:rPr lang="it-IT" dirty="0"/>
              <a:t>Simbologia </a:t>
            </a:r>
          </a:p>
        </p:txBody>
      </p:sp>
      <p:sp>
        <p:nvSpPr>
          <p:cNvPr id="3" name="Segnaposto contenuto 2">
            <a:extLst>
              <a:ext uri="{FF2B5EF4-FFF2-40B4-BE49-F238E27FC236}">
                <a16:creationId xmlns:a16="http://schemas.microsoft.com/office/drawing/2014/main" id="{7133FCDB-3F0A-4220-B1F5-CE5572AF8BEB}"/>
              </a:ext>
            </a:extLst>
          </p:cNvPr>
          <p:cNvSpPr>
            <a:spLocks noGrp="1"/>
          </p:cNvSpPr>
          <p:nvPr>
            <p:ph idx="1"/>
          </p:nvPr>
        </p:nvSpPr>
        <p:spPr/>
        <p:txBody>
          <a:bodyPr/>
          <a:lstStyle/>
          <a:p>
            <a:pPr marL="0" indent="0">
              <a:buNone/>
            </a:pPr>
            <a:r>
              <a:rPr lang="it-IT" dirty="0"/>
              <a:t>N = numerosità della popolazione</a:t>
            </a:r>
          </a:p>
          <a:p>
            <a:pPr marL="0" indent="0">
              <a:buNone/>
            </a:pPr>
            <a:r>
              <a:rPr lang="it-IT" dirty="0"/>
              <a:t>n = numerosità campionaria</a:t>
            </a:r>
          </a:p>
          <a:p>
            <a:pPr marL="0" indent="0">
              <a:buNone/>
            </a:pPr>
            <a:r>
              <a:rPr lang="el-GR" dirty="0"/>
              <a:t>π</a:t>
            </a:r>
            <a:r>
              <a:rPr lang="it-IT" dirty="0"/>
              <a:t> = probabilità di inclusione</a:t>
            </a:r>
          </a:p>
          <a:p>
            <a:pPr marL="0" indent="0">
              <a:buNone/>
            </a:pPr>
            <a:r>
              <a:rPr lang="it-IT" dirty="0"/>
              <a:t>k = passo di campionamento </a:t>
            </a:r>
          </a:p>
          <a:p>
            <a:pPr marL="0" indent="0">
              <a:buNone/>
            </a:pPr>
            <a:r>
              <a:rPr lang="it-IT" dirty="0"/>
              <a:t>h = strato</a:t>
            </a:r>
          </a:p>
        </p:txBody>
      </p:sp>
    </p:spTree>
    <p:extLst>
      <p:ext uri="{BB962C8B-B14F-4D97-AF65-F5344CB8AC3E}">
        <p14:creationId xmlns:p14="http://schemas.microsoft.com/office/powerpoint/2010/main" val="457515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0C40485-40A2-420A-8B45-ECA32FFD9433}"/>
              </a:ext>
            </a:extLst>
          </p:cNvPr>
          <p:cNvSpPr>
            <a:spLocks noGrp="1"/>
          </p:cNvSpPr>
          <p:nvPr>
            <p:ph type="title"/>
          </p:nvPr>
        </p:nvSpPr>
        <p:spPr/>
        <p:txBody>
          <a:bodyPr/>
          <a:lstStyle/>
          <a:p>
            <a:r>
              <a:rPr lang="it-IT" dirty="0"/>
              <a:t>Statistica…che cosa è? Perché viene utilizzata?</a:t>
            </a:r>
          </a:p>
        </p:txBody>
      </p:sp>
      <p:sp>
        <p:nvSpPr>
          <p:cNvPr id="3" name="Segnaposto contenuto 2">
            <a:extLst>
              <a:ext uri="{FF2B5EF4-FFF2-40B4-BE49-F238E27FC236}">
                <a16:creationId xmlns:a16="http://schemas.microsoft.com/office/drawing/2014/main" id="{C27C040E-347E-4EF4-85BC-15E8BFD51550}"/>
              </a:ext>
            </a:extLst>
          </p:cNvPr>
          <p:cNvSpPr>
            <a:spLocks noGrp="1"/>
          </p:cNvSpPr>
          <p:nvPr>
            <p:ph idx="1"/>
          </p:nvPr>
        </p:nvSpPr>
        <p:spPr/>
        <p:txBody>
          <a:bodyPr>
            <a:normAutofit/>
          </a:bodyPr>
          <a:lstStyle/>
          <a:p>
            <a:pPr marL="0" indent="0" algn="ctr">
              <a:buNone/>
            </a:pPr>
            <a:endParaRPr lang="it-IT" sz="3600" dirty="0"/>
          </a:p>
          <a:p>
            <a:pPr marL="0" indent="0" algn="ctr">
              <a:buNone/>
            </a:pPr>
            <a:r>
              <a:rPr lang="it-IT" sz="3600" dirty="0"/>
              <a:t>È una disciplina che concerne la raccolta, l’organizzazione, la sintesi e l’analisi di dati</a:t>
            </a:r>
          </a:p>
          <a:p>
            <a:pPr marL="0" indent="0" algn="ctr">
              <a:buNone/>
            </a:pPr>
            <a:endParaRPr lang="it-IT" sz="3600" dirty="0"/>
          </a:p>
          <a:p>
            <a:pPr marL="0" indent="0" algn="ctr">
              <a:buNone/>
            </a:pPr>
            <a:r>
              <a:rPr lang="it-IT" sz="3600" dirty="0"/>
              <a:t>Nasce dalla necessità di trarre conclusioni e informazioni da un insieme di dati che costituisce solo una parte dell’intera popolazione </a:t>
            </a:r>
          </a:p>
        </p:txBody>
      </p:sp>
    </p:spTree>
    <p:extLst>
      <p:ext uri="{BB962C8B-B14F-4D97-AF65-F5344CB8AC3E}">
        <p14:creationId xmlns:p14="http://schemas.microsoft.com/office/powerpoint/2010/main" val="3008477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9DEA515-31AA-451D-AB71-35ACAE1624C7}"/>
              </a:ext>
            </a:extLst>
          </p:cNvPr>
          <p:cNvSpPr>
            <a:spLocks noGrp="1"/>
          </p:cNvSpPr>
          <p:nvPr>
            <p:ph type="title"/>
          </p:nvPr>
        </p:nvSpPr>
        <p:spPr/>
        <p:txBody>
          <a:bodyPr/>
          <a:lstStyle/>
          <a:p>
            <a:r>
              <a:rPr lang="it-IT" dirty="0"/>
              <a:t>Campionamento casuale semplice</a:t>
            </a:r>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D7EE958A-BC45-4A8D-B580-7BE7FF68DF25}"/>
                  </a:ext>
                </a:extLst>
              </p:cNvPr>
              <p:cNvSpPr>
                <a:spLocks noGrp="1"/>
              </p:cNvSpPr>
              <p:nvPr>
                <p:ph idx="1"/>
              </p:nvPr>
            </p:nvSpPr>
            <p:spPr/>
            <p:txBody>
              <a:bodyPr/>
              <a:lstStyle/>
              <a:p>
                <a:pPr marL="0" indent="0">
                  <a:buNone/>
                </a:pPr>
                <a:r>
                  <a:rPr lang="it-IT" dirty="0"/>
                  <a:t>È equivalente all’estrazione random di palline da un’urna senza reinserimento</a:t>
                </a:r>
              </a:p>
              <a:p>
                <a:pPr marL="0" indent="0">
                  <a:buNone/>
                </a:pPr>
                <a:endParaRPr lang="it-IT" dirty="0"/>
              </a:p>
              <a:p>
                <a:pPr marL="0" indent="0">
                  <a:buNone/>
                </a:pPr>
                <a:r>
                  <a:rPr lang="it-IT" dirty="0"/>
                  <a:t>La probabilità di inclusione per ciascuna unità di analisi è </a:t>
                </a:r>
                <a:r>
                  <a:rPr lang="el-GR" dirty="0"/>
                  <a:t>π </a:t>
                </a:r>
                <a14:m>
                  <m:oMath xmlns:m="http://schemas.openxmlformats.org/officeDocument/2006/math">
                    <m:r>
                      <a:rPr lang="it-IT" b="0" i="0" smtClean="0">
                        <a:latin typeface="Cambria Math" panose="02040503050406030204" pitchFamily="18" charset="0"/>
                      </a:rPr>
                      <m:t>=</m:t>
                    </m:r>
                    <m:f>
                      <m:fPr>
                        <m:ctrlPr>
                          <a:rPr lang="it-IT" i="1" smtClean="0">
                            <a:latin typeface="Cambria Math" panose="02040503050406030204" pitchFamily="18" charset="0"/>
                          </a:rPr>
                        </m:ctrlPr>
                      </m:fPr>
                      <m:num>
                        <m:r>
                          <a:rPr lang="it-IT" b="0" i="1" smtClean="0">
                            <a:latin typeface="Cambria Math" panose="02040503050406030204" pitchFamily="18" charset="0"/>
                          </a:rPr>
                          <m:t>1</m:t>
                        </m:r>
                      </m:num>
                      <m:den>
                        <m:r>
                          <a:rPr lang="it-IT" b="0" i="1" smtClean="0">
                            <a:latin typeface="Cambria Math" panose="02040503050406030204" pitchFamily="18" charset="0"/>
                          </a:rPr>
                          <m:t>𝑁</m:t>
                        </m:r>
                      </m:den>
                    </m:f>
                  </m:oMath>
                </a14:m>
                <a:endParaRPr lang="it-IT" dirty="0"/>
              </a:p>
              <a:p>
                <a:pPr marL="0" indent="0">
                  <a:buNone/>
                </a:pPr>
                <a:endParaRPr lang="it-IT" dirty="0"/>
              </a:p>
              <a:p>
                <a:pPr marL="0" indent="0">
                  <a:buNone/>
                </a:pPr>
                <a:r>
                  <a:rPr lang="it-IT" dirty="0"/>
                  <a:t>Un campionamento in cui tutte le unità hanno la stessa probabilità di inclusione viene detto </a:t>
                </a:r>
                <a:r>
                  <a:rPr lang="it-IT" b="1" dirty="0" err="1"/>
                  <a:t>autoponderante</a:t>
                </a:r>
                <a:endParaRPr lang="it-IT" dirty="0"/>
              </a:p>
            </p:txBody>
          </p:sp>
        </mc:Choice>
        <mc:Fallback xmlns="">
          <p:sp>
            <p:nvSpPr>
              <p:cNvPr id="3" name="Segnaposto contenuto 2">
                <a:extLst>
                  <a:ext uri="{FF2B5EF4-FFF2-40B4-BE49-F238E27FC236}">
                    <a16:creationId xmlns:a16="http://schemas.microsoft.com/office/drawing/2014/main" id="{D7EE958A-BC45-4A8D-B580-7BE7FF68DF25}"/>
                  </a:ext>
                </a:extLst>
              </p:cNvPr>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it-IT">
                    <a:noFill/>
                  </a:rPr>
                  <a:t> </a:t>
                </a:r>
              </a:p>
            </p:txBody>
          </p:sp>
        </mc:Fallback>
      </mc:AlternateContent>
    </p:spTree>
    <p:extLst>
      <p:ext uri="{BB962C8B-B14F-4D97-AF65-F5344CB8AC3E}">
        <p14:creationId xmlns:p14="http://schemas.microsoft.com/office/powerpoint/2010/main" val="32130477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AAAB7DCE-C9C2-41BD-9BD0-738A8989CFF9}"/>
              </a:ext>
            </a:extLst>
          </p:cNvPr>
          <p:cNvSpPr txBox="1"/>
          <p:nvPr/>
        </p:nvSpPr>
        <p:spPr>
          <a:xfrm>
            <a:off x="1237957" y="1252025"/>
            <a:ext cx="9622301" cy="4308872"/>
          </a:xfrm>
          <a:prstGeom prst="rect">
            <a:avLst/>
          </a:prstGeom>
          <a:noFill/>
        </p:spPr>
        <p:txBody>
          <a:bodyPr wrap="square" rtlCol="0">
            <a:spAutoFit/>
          </a:bodyPr>
          <a:lstStyle/>
          <a:p>
            <a:r>
              <a:rPr lang="it-IT" sz="3200" dirty="0"/>
              <a:t>Dobbiamo fare attenzione ad usare la corretta terminologia!</a:t>
            </a:r>
          </a:p>
          <a:p>
            <a:endParaRPr lang="it-IT" sz="3200" dirty="0"/>
          </a:p>
          <a:p>
            <a:r>
              <a:rPr lang="it-IT" sz="3200" b="1" dirty="0"/>
              <a:t>RANDOM</a:t>
            </a:r>
            <a:r>
              <a:rPr lang="it-IT" sz="3200" dirty="0"/>
              <a:t> = selezione casuale di un’unità di analisi</a:t>
            </a:r>
          </a:p>
          <a:p>
            <a:endParaRPr lang="it-IT" sz="3200" dirty="0"/>
          </a:p>
          <a:p>
            <a:r>
              <a:rPr lang="it-IT" sz="3200" b="1" dirty="0"/>
              <a:t>RANDOMIZZAZZIONE</a:t>
            </a:r>
            <a:r>
              <a:rPr lang="it-IT" sz="3200" dirty="0"/>
              <a:t> = assegnazione casuale del soggetto ad un gruppo di trattamento o ad un gruppo di controllo</a:t>
            </a:r>
          </a:p>
          <a:p>
            <a:endParaRPr lang="it-IT" dirty="0"/>
          </a:p>
        </p:txBody>
      </p:sp>
    </p:spTree>
    <p:extLst>
      <p:ext uri="{BB962C8B-B14F-4D97-AF65-F5344CB8AC3E}">
        <p14:creationId xmlns:p14="http://schemas.microsoft.com/office/powerpoint/2010/main" val="11327195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091FAE2-1540-467F-A660-04BE8A2E55CC}"/>
              </a:ext>
            </a:extLst>
          </p:cNvPr>
          <p:cNvSpPr>
            <a:spLocks noGrp="1"/>
          </p:cNvSpPr>
          <p:nvPr>
            <p:ph type="title"/>
          </p:nvPr>
        </p:nvSpPr>
        <p:spPr/>
        <p:txBody>
          <a:bodyPr/>
          <a:lstStyle/>
          <a:p>
            <a:r>
              <a:rPr lang="it-IT" dirty="0"/>
              <a:t>Campionamento casuale semplice</a:t>
            </a:r>
          </a:p>
        </p:txBody>
      </p:sp>
      <p:sp>
        <p:nvSpPr>
          <p:cNvPr id="3" name="Segnaposto contenuto 2">
            <a:extLst>
              <a:ext uri="{FF2B5EF4-FFF2-40B4-BE49-F238E27FC236}">
                <a16:creationId xmlns:a16="http://schemas.microsoft.com/office/drawing/2014/main" id="{90389803-DE80-4A22-96E4-A5600672ED27}"/>
              </a:ext>
            </a:extLst>
          </p:cNvPr>
          <p:cNvSpPr>
            <a:spLocks noGrp="1"/>
          </p:cNvSpPr>
          <p:nvPr>
            <p:ph idx="1"/>
          </p:nvPr>
        </p:nvSpPr>
        <p:spPr/>
        <p:txBody>
          <a:bodyPr/>
          <a:lstStyle/>
          <a:p>
            <a:pPr marL="0" indent="0">
              <a:buNone/>
            </a:pPr>
            <a:r>
              <a:rPr lang="it-IT" b="0" i="0" dirty="0">
                <a:solidFill>
                  <a:srgbClr val="202122"/>
                </a:solidFill>
                <a:effectLst/>
                <a:latin typeface="Arial" panose="020B0604020202020204" pitchFamily="34" charset="0"/>
              </a:rPr>
              <a:t>Per effettuare un campionamento casuale semplice possiamo numerare tutte le unità della popolazione, mettere in un'urna tante palline numerate, tutte uguali fra loro, quante sono le unità della popolazione e quindi sorteggiare da tale urna le palline per formare il campione. </a:t>
            </a:r>
          </a:p>
          <a:p>
            <a:pPr marL="0" indent="0">
              <a:buNone/>
            </a:pPr>
            <a:r>
              <a:rPr lang="it-IT" b="0" i="0" dirty="0">
                <a:solidFill>
                  <a:srgbClr val="202122"/>
                </a:solidFill>
                <a:effectLst/>
                <a:latin typeface="Arial" panose="020B0604020202020204" pitchFamily="34" charset="0"/>
              </a:rPr>
              <a:t>Invece dell'urna si preferisce oggi ricorrere a una tavola di numeri casuali. Le tavole dei numeri casuali si costruivano, un tempo, con metodi empirici; attualmente si utilizzano fogli di calcolo come Excel</a:t>
            </a:r>
            <a:endParaRPr lang="it-IT" dirty="0"/>
          </a:p>
        </p:txBody>
      </p:sp>
    </p:spTree>
    <p:extLst>
      <p:ext uri="{BB962C8B-B14F-4D97-AF65-F5344CB8AC3E}">
        <p14:creationId xmlns:p14="http://schemas.microsoft.com/office/powerpoint/2010/main" val="400341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B0D0B8C-FB95-46A0-A245-B6FA12560076}"/>
              </a:ext>
            </a:extLst>
          </p:cNvPr>
          <p:cNvSpPr>
            <a:spLocks noGrp="1"/>
          </p:cNvSpPr>
          <p:nvPr>
            <p:ph type="title"/>
          </p:nvPr>
        </p:nvSpPr>
        <p:spPr/>
        <p:txBody>
          <a:bodyPr/>
          <a:lstStyle/>
          <a:p>
            <a:r>
              <a:rPr lang="it-IT" dirty="0"/>
              <a:t>Campionamento casuale semplice</a:t>
            </a:r>
          </a:p>
        </p:txBody>
      </p:sp>
      <p:sp>
        <p:nvSpPr>
          <p:cNvPr id="3" name="Segnaposto contenuto 2">
            <a:extLst>
              <a:ext uri="{FF2B5EF4-FFF2-40B4-BE49-F238E27FC236}">
                <a16:creationId xmlns:a16="http://schemas.microsoft.com/office/drawing/2014/main" id="{9A6E12E5-A297-4B76-B03D-9E848E76804E}"/>
              </a:ext>
            </a:extLst>
          </p:cNvPr>
          <p:cNvSpPr>
            <a:spLocks noGrp="1"/>
          </p:cNvSpPr>
          <p:nvPr>
            <p:ph idx="1"/>
          </p:nvPr>
        </p:nvSpPr>
        <p:spPr/>
        <p:txBody>
          <a:bodyPr/>
          <a:lstStyle/>
          <a:p>
            <a:pPr marL="0" indent="0">
              <a:buNone/>
            </a:pPr>
            <a:r>
              <a:rPr lang="it-IT" dirty="0"/>
              <a:t>In medicina/pratica clinica è piuttosto difficile attuare un campionamento casuale semplice perché le popolazioni sono tendenzialmente infinite e non stabili dal punto di vista geografico e temporale.</a:t>
            </a:r>
          </a:p>
          <a:p>
            <a:pPr marL="0" indent="0">
              <a:buNone/>
            </a:pPr>
            <a:endParaRPr lang="it-IT" dirty="0"/>
          </a:p>
          <a:p>
            <a:pPr marL="0" indent="0">
              <a:buNone/>
            </a:pPr>
            <a:r>
              <a:rPr lang="it-IT" dirty="0"/>
              <a:t>Viene considerato assimilabile ad un campionamento casuale semplice la seguente tipologia di selezione:</a:t>
            </a:r>
          </a:p>
          <a:p>
            <a:pPr marL="0" indent="0">
              <a:buNone/>
            </a:pPr>
            <a:r>
              <a:rPr lang="it-IT" dirty="0"/>
              <a:t>«il campione è determinato da tutti i soggetti che si presentano ad una data Unità operativa di uno specifico ospedale da … a ..»</a:t>
            </a:r>
          </a:p>
        </p:txBody>
      </p:sp>
    </p:spTree>
    <p:extLst>
      <p:ext uri="{BB962C8B-B14F-4D97-AF65-F5344CB8AC3E}">
        <p14:creationId xmlns:p14="http://schemas.microsoft.com/office/powerpoint/2010/main" val="4040081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C3D2358-C954-4DDB-A286-530EFEFB2076}"/>
              </a:ext>
            </a:extLst>
          </p:cNvPr>
          <p:cNvSpPr>
            <a:spLocks noGrp="1"/>
          </p:cNvSpPr>
          <p:nvPr>
            <p:ph type="title"/>
          </p:nvPr>
        </p:nvSpPr>
        <p:spPr/>
        <p:txBody>
          <a:bodyPr/>
          <a:lstStyle/>
          <a:p>
            <a:r>
              <a:rPr lang="it-IT" dirty="0"/>
              <a:t>Campionamento casuale semplice</a:t>
            </a:r>
          </a:p>
        </p:txBody>
      </p:sp>
      <p:sp>
        <p:nvSpPr>
          <p:cNvPr id="3" name="Segnaposto contenuto 2">
            <a:extLst>
              <a:ext uri="{FF2B5EF4-FFF2-40B4-BE49-F238E27FC236}">
                <a16:creationId xmlns:a16="http://schemas.microsoft.com/office/drawing/2014/main" id="{84A5CF74-197D-4E26-AA5A-25CB7354292D}"/>
              </a:ext>
            </a:extLst>
          </p:cNvPr>
          <p:cNvSpPr>
            <a:spLocks noGrp="1"/>
          </p:cNvSpPr>
          <p:nvPr>
            <p:ph idx="1"/>
          </p:nvPr>
        </p:nvSpPr>
        <p:spPr/>
        <p:txBody>
          <a:bodyPr/>
          <a:lstStyle/>
          <a:p>
            <a:pPr marL="0" indent="0">
              <a:buNone/>
            </a:pPr>
            <a:r>
              <a:rPr lang="it-IT" dirty="0"/>
              <a:t>Esempio:</a:t>
            </a:r>
          </a:p>
          <a:p>
            <a:pPr marL="0" indent="0">
              <a:buNone/>
            </a:pPr>
            <a:endParaRPr lang="it-IT" dirty="0"/>
          </a:p>
          <a:p>
            <a:pPr marL="0" indent="0">
              <a:buNone/>
            </a:pPr>
            <a:r>
              <a:rPr lang="it-IT" dirty="0"/>
              <a:t>Il campione è costituito da tutti i pazienti che rispettano i criteri di inclusione e esclusioni e che hanno sostenuto una visita per sospetto carcinoma presso l’Unità di Endocrinologia dell’Azienda Ospedaliera Senese dal 01/01/2018 al 01/01/2020</a:t>
            </a:r>
          </a:p>
        </p:txBody>
      </p:sp>
    </p:spTree>
    <p:extLst>
      <p:ext uri="{BB962C8B-B14F-4D97-AF65-F5344CB8AC3E}">
        <p14:creationId xmlns:p14="http://schemas.microsoft.com/office/powerpoint/2010/main" val="2935523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35D2C5-BB64-4176-BFE6-EF28DB15A1EF}"/>
              </a:ext>
            </a:extLst>
          </p:cNvPr>
          <p:cNvSpPr>
            <a:spLocks noGrp="1"/>
          </p:cNvSpPr>
          <p:nvPr>
            <p:ph type="title"/>
          </p:nvPr>
        </p:nvSpPr>
        <p:spPr/>
        <p:txBody>
          <a:bodyPr/>
          <a:lstStyle/>
          <a:p>
            <a:r>
              <a:rPr lang="it-IT" dirty="0"/>
              <a:t>Campionamento sistematico</a:t>
            </a:r>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A19C22CB-BC71-46E7-B7CD-43F9257E172F}"/>
                  </a:ext>
                </a:extLst>
              </p:cNvPr>
              <p:cNvSpPr>
                <a:spLocks noGrp="1"/>
              </p:cNvSpPr>
              <p:nvPr>
                <p:ph idx="1"/>
              </p:nvPr>
            </p:nvSpPr>
            <p:spPr/>
            <p:txBody>
              <a:bodyPr/>
              <a:lstStyle/>
              <a:p>
                <a:pPr marL="0" indent="0">
                  <a:buNone/>
                </a:pPr>
                <a:r>
                  <a:rPr lang="it-IT" dirty="0"/>
                  <a:t>Selezioniamo una unità ogni k elementi.</a:t>
                </a:r>
              </a:p>
              <a:p>
                <a:pPr marL="0" indent="0">
                  <a:buNone/>
                </a:pPr>
                <a:endParaRPr lang="it-IT" dirty="0"/>
              </a:p>
              <a:p>
                <a:pPr marL="0" indent="0">
                  <a:buNone/>
                </a:pPr>
                <a:r>
                  <a:rPr lang="it-IT" dirty="0"/>
                  <a:t>Il passo di campionamento K è calcolato come k=</a:t>
                </a:r>
                <a14:m>
                  <m:oMath xmlns:m="http://schemas.openxmlformats.org/officeDocument/2006/math">
                    <m:f>
                      <m:fPr>
                        <m:ctrlPr>
                          <a:rPr lang="it-IT" i="1" smtClean="0">
                            <a:latin typeface="Cambria Math" panose="02040503050406030204" pitchFamily="18" charset="0"/>
                          </a:rPr>
                        </m:ctrlPr>
                      </m:fPr>
                      <m:num>
                        <m:r>
                          <a:rPr lang="it-IT" b="0" i="1" smtClean="0">
                            <a:latin typeface="Cambria Math" panose="02040503050406030204" pitchFamily="18" charset="0"/>
                          </a:rPr>
                          <m:t>𝑁</m:t>
                        </m:r>
                      </m:num>
                      <m:den>
                        <m:r>
                          <a:rPr lang="it-IT" b="0" i="1" smtClean="0">
                            <a:latin typeface="Cambria Math" panose="02040503050406030204" pitchFamily="18" charset="0"/>
                          </a:rPr>
                          <m:t>𝑛</m:t>
                        </m:r>
                      </m:den>
                    </m:f>
                  </m:oMath>
                </a14:m>
                <a:endParaRPr lang="it-IT" dirty="0"/>
              </a:p>
              <a:p>
                <a:pPr marL="0" indent="0">
                  <a:buNone/>
                </a:pPr>
                <a:endParaRPr lang="it-IT" dirty="0"/>
              </a:p>
              <a:p>
                <a:pPr marL="0" indent="0">
                  <a:buNone/>
                </a:pPr>
                <a:endParaRPr lang="it-IT" dirty="0"/>
              </a:p>
            </p:txBody>
          </p:sp>
        </mc:Choice>
        <mc:Fallback xmlns="">
          <p:sp>
            <p:nvSpPr>
              <p:cNvPr id="3" name="Segnaposto contenuto 2">
                <a:extLst>
                  <a:ext uri="{FF2B5EF4-FFF2-40B4-BE49-F238E27FC236}">
                    <a16:creationId xmlns:a16="http://schemas.microsoft.com/office/drawing/2014/main" id="{A19C22CB-BC71-46E7-B7CD-43F9257E172F}"/>
                  </a:ext>
                </a:extLst>
              </p:cNvPr>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it-IT">
                    <a:noFill/>
                  </a:rPr>
                  <a:t> </a:t>
                </a:r>
              </a:p>
            </p:txBody>
          </p:sp>
        </mc:Fallback>
      </mc:AlternateContent>
    </p:spTree>
    <p:extLst>
      <p:ext uri="{BB962C8B-B14F-4D97-AF65-F5344CB8AC3E}">
        <p14:creationId xmlns:p14="http://schemas.microsoft.com/office/powerpoint/2010/main" val="5736544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7FA3C9B-1B38-4652-8C0C-8254129765E6}"/>
              </a:ext>
            </a:extLst>
          </p:cNvPr>
          <p:cNvSpPr>
            <a:spLocks noGrp="1"/>
          </p:cNvSpPr>
          <p:nvPr>
            <p:ph type="title"/>
          </p:nvPr>
        </p:nvSpPr>
        <p:spPr/>
        <p:txBody>
          <a:bodyPr/>
          <a:lstStyle/>
          <a:p>
            <a:r>
              <a:rPr lang="it-IT" dirty="0"/>
              <a:t>Campionamento sistematico</a:t>
            </a:r>
          </a:p>
        </p:txBody>
      </p:sp>
      <p:sp>
        <p:nvSpPr>
          <p:cNvPr id="3" name="Segnaposto contenuto 2">
            <a:extLst>
              <a:ext uri="{FF2B5EF4-FFF2-40B4-BE49-F238E27FC236}">
                <a16:creationId xmlns:a16="http://schemas.microsoft.com/office/drawing/2014/main" id="{FACAB5DA-191E-4CED-A818-7294EA300CD0}"/>
              </a:ext>
            </a:extLst>
          </p:cNvPr>
          <p:cNvSpPr>
            <a:spLocks noGrp="1"/>
          </p:cNvSpPr>
          <p:nvPr>
            <p:ph idx="1"/>
          </p:nvPr>
        </p:nvSpPr>
        <p:spPr/>
        <p:txBody>
          <a:bodyPr>
            <a:normAutofit/>
          </a:bodyPr>
          <a:lstStyle/>
          <a:p>
            <a:pPr marL="514350" indent="-514350">
              <a:buFont typeface="+mj-lt"/>
              <a:buAutoNum type="arabicPeriod"/>
            </a:pPr>
            <a:r>
              <a:rPr lang="it-IT" sz="3600" dirty="0"/>
              <a:t>Estraiamo in modo casuale la prima unità tra i primi k elementi seguendo le procedure del campionamento casuale semplice</a:t>
            </a:r>
          </a:p>
          <a:p>
            <a:pPr marL="514350" indent="-514350">
              <a:buFont typeface="+mj-lt"/>
              <a:buAutoNum type="arabicPeriod"/>
            </a:pPr>
            <a:endParaRPr lang="it-IT" sz="3600" dirty="0"/>
          </a:p>
          <a:p>
            <a:pPr marL="514350" indent="-514350">
              <a:buFont typeface="+mj-lt"/>
              <a:buAutoNum type="arabicPeriod"/>
            </a:pPr>
            <a:r>
              <a:rPr lang="it-IT" sz="3600" dirty="0"/>
              <a:t>Inseriamo nel campione un’unità ogni k elementi</a:t>
            </a:r>
          </a:p>
        </p:txBody>
      </p:sp>
    </p:spTree>
    <p:extLst>
      <p:ext uri="{BB962C8B-B14F-4D97-AF65-F5344CB8AC3E}">
        <p14:creationId xmlns:p14="http://schemas.microsoft.com/office/powerpoint/2010/main" val="38905137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2FE5F8E-4D7C-4F69-9F84-B995EA426E5A}"/>
              </a:ext>
            </a:extLst>
          </p:cNvPr>
          <p:cNvSpPr>
            <a:spLocks noGrp="1"/>
          </p:cNvSpPr>
          <p:nvPr>
            <p:ph type="title"/>
          </p:nvPr>
        </p:nvSpPr>
        <p:spPr/>
        <p:txBody>
          <a:bodyPr/>
          <a:lstStyle/>
          <a:p>
            <a:r>
              <a:rPr lang="it-IT" dirty="0"/>
              <a:t>Campionamento sistematico</a:t>
            </a:r>
          </a:p>
        </p:txBody>
      </p:sp>
      <p:sp>
        <p:nvSpPr>
          <p:cNvPr id="3" name="Segnaposto contenuto 2">
            <a:extLst>
              <a:ext uri="{FF2B5EF4-FFF2-40B4-BE49-F238E27FC236}">
                <a16:creationId xmlns:a16="http://schemas.microsoft.com/office/drawing/2014/main" id="{9231CD07-9D10-4D38-A967-EDD894857E7E}"/>
              </a:ext>
            </a:extLst>
          </p:cNvPr>
          <p:cNvSpPr>
            <a:spLocks noGrp="1"/>
          </p:cNvSpPr>
          <p:nvPr>
            <p:ph idx="1"/>
          </p:nvPr>
        </p:nvSpPr>
        <p:spPr/>
        <p:txBody>
          <a:bodyPr/>
          <a:lstStyle/>
          <a:p>
            <a:pPr marL="0" indent="0">
              <a:buNone/>
            </a:pPr>
            <a:endParaRPr lang="it-IT" sz="3200" b="1" dirty="0"/>
          </a:p>
          <a:p>
            <a:pPr marL="0" indent="0">
              <a:buNone/>
            </a:pPr>
            <a:r>
              <a:rPr lang="it-IT" sz="3200" b="1" dirty="0"/>
              <a:t>ATTENZIONE!</a:t>
            </a:r>
          </a:p>
          <a:p>
            <a:pPr marL="0" indent="0">
              <a:buNone/>
            </a:pPr>
            <a:endParaRPr lang="it-IT" sz="3200" b="1" dirty="0"/>
          </a:p>
          <a:p>
            <a:pPr marL="0" indent="0">
              <a:buNone/>
            </a:pPr>
            <a:r>
              <a:rPr lang="it-IT" b="0" i="0" dirty="0">
                <a:solidFill>
                  <a:srgbClr val="202122"/>
                </a:solidFill>
                <a:effectLst/>
                <a:latin typeface="Arial" panose="020B0604020202020204" pitchFamily="34" charset="0"/>
              </a:rPr>
              <a:t>Esistono rischi di scarsa rappresentatività nella selezione del campione nel caso in cui la lista presenti un qualche ordinamento di tipo ciclico o stagionale che, a causa di un passo di campionamento fisso, porterebbe alla selezione di unità del tutto simili.</a:t>
            </a:r>
            <a:endParaRPr lang="it-IT" b="1" dirty="0"/>
          </a:p>
        </p:txBody>
      </p:sp>
    </p:spTree>
    <p:extLst>
      <p:ext uri="{BB962C8B-B14F-4D97-AF65-F5344CB8AC3E}">
        <p14:creationId xmlns:p14="http://schemas.microsoft.com/office/powerpoint/2010/main" val="7319820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2FE5F8E-4D7C-4F69-9F84-B995EA426E5A}"/>
              </a:ext>
            </a:extLst>
          </p:cNvPr>
          <p:cNvSpPr>
            <a:spLocks noGrp="1"/>
          </p:cNvSpPr>
          <p:nvPr>
            <p:ph type="title"/>
          </p:nvPr>
        </p:nvSpPr>
        <p:spPr/>
        <p:txBody>
          <a:bodyPr/>
          <a:lstStyle/>
          <a:p>
            <a:r>
              <a:rPr lang="it-IT" dirty="0"/>
              <a:t>Campionamento sistematico</a:t>
            </a:r>
          </a:p>
        </p:txBody>
      </p:sp>
      <p:sp>
        <p:nvSpPr>
          <p:cNvPr id="3" name="Segnaposto contenuto 2">
            <a:extLst>
              <a:ext uri="{FF2B5EF4-FFF2-40B4-BE49-F238E27FC236}">
                <a16:creationId xmlns:a16="http://schemas.microsoft.com/office/drawing/2014/main" id="{9231CD07-9D10-4D38-A967-EDD894857E7E}"/>
              </a:ext>
            </a:extLst>
          </p:cNvPr>
          <p:cNvSpPr>
            <a:spLocks noGrp="1"/>
          </p:cNvSpPr>
          <p:nvPr>
            <p:ph idx="1"/>
          </p:nvPr>
        </p:nvSpPr>
        <p:spPr/>
        <p:txBody>
          <a:bodyPr/>
          <a:lstStyle/>
          <a:p>
            <a:pPr marL="0" indent="0">
              <a:buNone/>
            </a:pPr>
            <a:endParaRPr lang="it-IT" sz="3200" b="1" dirty="0"/>
          </a:p>
          <a:p>
            <a:pPr marL="0" indent="0">
              <a:buNone/>
            </a:pPr>
            <a:r>
              <a:rPr lang="it-IT" sz="3200" b="1" dirty="0"/>
              <a:t>Esempio:</a:t>
            </a:r>
          </a:p>
          <a:p>
            <a:pPr marL="0" indent="0">
              <a:buNone/>
            </a:pPr>
            <a:endParaRPr lang="it-IT" sz="3200" b="1" dirty="0"/>
          </a:p>
          <a:p>
            <a:pPr marL="0" indent="0">
              <a:buNone/>
            </a:pPr>
            <a:r>
              <a:rPr lang="it-IT" sz="3200" dirty="0"/>
              <a:t>Ordino la lista dei soggetti inserendo un maschio e poi una femmina. La prima unità estratta è un maschio e ho un passo di campionamento pari. Il campione sarà composto da sole unità di sesso maschile.</a:t>
            </a:r>
            <a:endParaRPr lang="it-IT" dirty="0"/>
          </a:p>
        </p:txBody>
      </p:sp>
    </p:spTree>
    <p:extLst>
      <p:ext uri="{BB962C8B-B14F-4D97-AF65-F5344CB8AC3E}">
        <p14:creationId xmlns:p14="http://schemas.microsoft.com/office/powerpoint/2010/main" val="37165129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8B674C8-880B-493C-8081-CF216AAF6915}"/>
              </a:ext>
            </a:extLst>
          </p:cNvPr>
          <p:cNvSpPr>
            <a:spLocks noGrp="1"/>
          </p:cNvSpPr>
          <p:nvPr>
            <p:ph type="title"/>
          </p:nvPr>
        </p:nvSpPr>
        <p:spPr/>
        <p:txBody>
          <a:bodyPr/>
          <a:lstStyle/>
          <a:p>
            <a:r>
              <a:rPr lang="it-IT" dirty="0"/>
              <a:t>Campionamento stratificato proporzionale</a:t>
            </a:r>
          </a:p>
        </p:txBody>
      </p:sp>
      <p:sp>
        <p:nvSpPr>
          <p:cNvPr id="3" name="Segnaposto contenuto 2">
            <a:extLst>
              <a:ext uri="{FF2B5EF4-FFF2-40B4-BE49-F238E27FC236}">
                <a16:creationId xmlns:a16="http://schemas.microsoft.com/office/drawing/2014/main" id="{E92937BE-FD29-4D6A-8D86-7A26FFFA60BE}"/>
              </a:ext>
            </a:extLst>
          </p:cNvPr>
          <p:cNvSpPr>
            <a:spLocks noGrp="1"/>
          </p:cNvSpPr>
          <p:nvPr>
            <p:ph idx="1"/>
          </p:nvPr>
        </p:nvSpPr>
        <p:spPr/>
        <p:txBody>
          <a:bodyPr/>
          <a:lstStyle/>
          <a:p>
            <a:pPr marL="0" indent="0">
              <a:buNone/>
            </a:pPr>
            <a:r>
              <a:rPr lang="it-IT" dirty="0"/>
              <a:t>La popolazione viene suddivisa in sottopopolazioni dette </a:t>
            </a:r>
            <a:r>
              <a:rPr lang="it-IT" b="1" dirty="0"/>
              <a:t>«strati» </a:t>
            </a:r>
            <a:r>
              <a:rPr lang="it-IT" dirty="0"/>
              <a:t>da cui andiamo ad estrarre il campione</a:t>
            </a:r>
          </a:p>
          <a:p>
            <a:pPr marL="0" indent="0">
              <a:buNone/>
            </a:pPr>
            <a:endParaRPr lang="it-IT" dirty="0"/>
          </a:p>
          <a:p>
            <a:pPr marL="0" indent="0">
              <a:buNone/>
            </a:pPr>
            <a:r>
              <a:rPr lang="it-IT" dirty="0"/>
              <a:t>Da ciascuno strato si estraggono le unità attraverso un campionamento casuale semplice. Queste unità vengono riunite in un unico campione.</a:t>
            </a:r>
          </a:p>
          <a:p>
            <a:pPr marL="0" indent="0">
              <a:buNone/>
            </a:pPr>
            <a:endParaRPr lang="it-IT" dirty="0"/>
          </a:p>
          <a:p>
            <a:pPr marL="0" indent="0">
              <a:buNone/>
            </a:pPr>
            <a:r>
              <a:rPr lang="it-IT" dirty="0"/>
              <a:t>Questo tipo di campionamento risulta essere </a:t>
            </a:r>
            <a:r>
              <a:rPr lang="it-IT" dirty="0" err="1"/>
              <a:t>autoponderante</a:t>
            </a:r>
            <a:endParaRPr lang="it-IT" dirty="0"/>
          </a:p>
          <a:p>
            <a:pPr marL="0" indent="0">
              <a:buNone/>
            </a:pPr>
            <a:endParaRPr lang="it-IT" dirty="0"/>
          </a:p>
          <a:p>
            <a:pPr marL="0" indent="0">
              <a:buNone/>
            </a:pPr>
            <a:endParaRPr lang="it-IT" dirty="0"/>
          </a:p>
        </p:txBody>
      </p:sp>
    </p:spTree>
    <p:extLst>
      <p:ext uri="{BB962C8B-B14F-4D97-AF65-F5344CB8AC3E}">
        <p14:creationId xmlns:p14="http://schemas.microsoft.com/office/powerpoint/2010/main" val="2114591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0C40485-40A2-420A-8B45-ECA32FFD9433}"/>
              </a:ext>
            </a:extLst>
          </p:cNvPr>
          <p:cNvSpPr>
            <a:spLocks noGrp="1"/>
          </p:cNvSpPr>
          <p:nvPr>
            <p:ph type="title"/>
          </p:nvPr>
        </p:nvSpPr>
        <p:spPr/>
        <p:txBody>
          <a:bodyPr/>
          <a:lstStyle/>
          <a:p>
            <a:r>
              <a:rPr lang="it-IT" dirty="0"/>
              <a:t>Statistica…che cosa è? Perché viene utilizzata?</a:t>
            </a:r>
          </a:p>
        </p:txBody>
      </p:sp>
      <p:sp>
        <p:nvSpPr>
          <p:cNvPr id="3" name="Segnaposto contenuto 2">
            <a:extLst>
              <a:ext uri="{FF2B5EF4-FFF2-40B4-BE49-F238E27FC236}">
                <a16:creationId xmlns:a16="http://schemas.microsoft.com/office/drawing/2014/main" id="{C27C040E-347E-4EF4-85BC-15E8BFD51550}"/>
              </a:ext>
            </a:extLst>
          </p:cNvPr>
          <p:cNvSpPr>
            <a:spLocks noGrp="1"/>
          </p:cNvSpPr>
          <p:nvPr>
            <p:ph idx="1"/>
          </p:nvPr>
        </p:nvSpPr>
        <p:spPr/>
        <p:txBody>
          <a:bodyPr>
            <a:normAutofit fontScale="92500" lnSpcReduction="10000"/>
          </a:bodyPr>
          <a:lstStyle/>
          <a:p>
            <a:pPr marL="0" indent="0" algn="ctr">
              <a:buNone/>
            </a:pPr>
            <a:endParaRPr lang="it-IT" sz="4000" dirty="0"/>
          </a:p>
          <a:p>
            <a:pPr marL="0" indent="0" algn="ctr">
              <a:buNone/>
            </a:pPr>
            <a:r>
              <a:rPr lang="it-IT" sz="4000" dirty="0"/>
              <a:t>Viene utilizzata in quelle situazioni nelle quali occorre prendere decisioni in condizioni di incertezza </a:t>
            </a:r>
          </a:p>
          <a:p>
            <a:pPr marL="0" indent="0" algn="ctr">
              <a:buNone/>
            </a:pPr>
            <a:endParaRPr lang="it-IT" sz="4000" dirty="0"/>
          </a:p>
          <a:p>
            <a:pPr marL="0" indent="0" algn="ctr">
              <a:buNone/>
            </a:pPr>
            <a:r>
              <a:rPr lang="it-IT" sz="4000" dirty="0"/>
              <a:t>Non abbiamo mai la sicurezza e la correttezza assoluta</a:t>
            </a:r>
          </a:p>
          <a:p>
            <a:pPr marL="0" indent="0" algn="ctr">
              <a:buNone/>
            </a:pPr>
            <a:endParaRPr lang="it-IT" sz="4000" dirty="0"/>
          </a:p>
          <a:p>
            <a:pPr marL="0" indent="0" algn="ctr">
              <a:buNone/>
            </a:pPr>
            <a:r>
              <a:rPr lang="it-IT" sz="4000" dirty="0"/>
              <a:t>Interviene per controllare e limitare gli errori </a:t>
            </a:r>
          </a:p>
        </p:txBody>
      </p:sp>
    </p:spTree>
    <p:extLst>
      <p:ext uri="{BB962C8B-B14F-4D97-AF65-F5344CB8AC3E}">
        <p14:creationId xmlns:p14="http://schemas.microsoft.com/office/powerpoint/2010/main" val="9050314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106A429-181F-4047-9931-199F70E32375}"/>
              </a:ext>
            </a:extLst>
          </p:cNvPr>
          <p:cNvSpPr>
            <a:spLocks noGrp="1"/>
          </p:cNvSpPr>
          <p:nvPr>
            <p:ph type="title"/>
          </p:nvPr>
        </p:nvSpPr>
        <p:spPr/>
        <p:txBody>
          <a:bodyPr/>
          <a:lstStyle/>
          <a:p>
            <a:r>
              <a:rPr lang="it-IT" dirty="0"/>
              <a:t>Campionamento stratificato proporzionale</a:t>
            </a:r>
          </a:p>
        </p:txBody>
      </p:sp>
      <p:sp>
        <p:nvSpPr>
          <p:cNvPr id="3" name="Segnaposto contenuto 2">
            <a:extLst>
              <a:ext uri="{FF2B5EF4-FFF2-40B4-BE49-F238E27FC236}">
                <a16:creationId xmlns:a16="http://schemas.microsoft.com/office/drawing/2014/main" id="{5278DC61-1392-4278-8187-7943EE8495DC}"/>
              </a:ext>
            </a:extLst>
          </p:cNvPr>
          <p:cNvSpPr>
            <a:spLocks noGrp="1"/>
          </p:cNvSpPr>
          <p:nvPr>
            <p:ph idx="1"/>
          </p:nvPr>
        </p:nvSpPr>
        <p:spPr/>
        <p:txBody>
          <a:bodyPr>
            <a:normAutofit lnSpcReduction="10000"/>
          </a:bodyPr>
          <a:lstStyle/>
          <a:p>
            <a:r>
              <a:rPr lang="it-IT" dirty="0"/>
              <a:t>Gli strati devono essere il più omogenei possibili rispetto alla variabile di stratificazione</a:t>
            </a:r>
          </a:p>
          <a:p>
            <a:endParaRPr lang="it-IT" dirty="0"/>
          </a:p>
          <a:p>
            <a:r>
              <a:rPr lang="it-IT" dirty="0"/>
              <a:t>Non devono avere una numerosità eccessivamente piccola e soprattutto devono contenere almeno una unità. </a:t>
            </a:r>
          </a:p>
          <a:p>
            <a:endParaRPr lang="it-IT" dirty="0"/>
          </a:p>
          <a:p>
            <a:r>
              <a:rPr lang="it-IT" dirty="0"/>
              <a:t>Possono essere utilizzate più caratteristiche in contemporanea per stratificare. Più condizioni di stratificazione (e quindi più strati) ci sono e più al suo interno le unità saranno omogenee tuttavia diminuirà la numerosità interna dello strato e aumenterà la variabilità delle stime.</a:t>
            </a:r>
          </a:p>
        </p:txBody>
      </p:sp>
    </p:spTree>
    <p:extLst>
      <p:ext uri="{BB962C8B-B14F-4D97-AF65-F5344CB8AC3E}">
        <p14:creationId xmlns:p14="http://schemas.microsoft.com/office/powerpoint/2010/main" val="251188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11D156-8BE3-43C6-9FC7-D2FFA503F05D}"/>
              </a:ext>
            </a:extLst>
          </p:cNvPr>
          <p:cNvSpPr>
            <a:spLocks noGrp="1"/>
          </p:cNvSpPr>
          <p:nvPr>
            <p:ph type="title"/>
          </p:nvPr>
        </p:nvSpPr>
        <p:spPr/>
        <p:txBody>
          <a:bodyPr/>
          <a:lstStyle/>
          <a:p>
            <a:r>
              <a:rPr lang="it-IT" dirty="0"/>
              <a:t>Campionamento stratificato proporzionale</a:t>
            </a:r>
          </a:p>
        </p:txBody>
      </p:sp>
      <p:sp>
        <p:nvSpPr>
          <p:cNvPr id="3" name="Segnaposto contenuto 2">
            <a:extLst>
              <a:ext uri="{FF2B5EF4-FFF2-40B4-BE49-F238E27FC236}">
                <a16:creationId xmlns:a16="http://schemas.microsoft.com/office/drawing/2014/main" id="{22E92CBD-B536-4B86-9252-E0C526BCC9E9}"/>
              </a:ext>
            </a:extLst>
          </p:cNvPr>
          <p:cNvSpPr>
            <a:spLocks noGrp="1"/>
          </p:cNvSpPr>
          <p:nvPr>
            <p:ph idx="1"/>
          </p:nvPr>
        </p:nvSpPr>
        <p:spPr/>
        <p:txBody>
          <a:bodyPr/>
          <a:lstStyle/>
          <a:p>
            <a:pPr marL="0" indent="0">
              <a:buNone/>
            </a:pPr>
            <a:r>
              <a:rPr lang="it-IT" dirty="0"/>
              <a:t>Viene utilizzato per:</a:t>
            </a:r>
          </a:p>
          <a:p>
            <a:pPr marL="0" indent="0">
              <a:buNone/>
            </a:pPr>
            <a:endParaRPr lang="it-IT" dirty="0"/>
          </a:p>
          <a:p>
            <a:pPr>
              <a:buFont typeface="Wingdings" panose="05000000000000000000" pitchFamily="2" charset="2"/>
              <a:buChar char="q"/>
            </a:pPr>
            <a:r>
              <a:rPr lang="it-IT" dirty="0"/>
              <a:t>Evidenziare insiemi di unità particolari</a:t>
            </a:r>
          </a:p>
          <a:p>
            <a:pPr>
              <a:buFont typeface="Wingdings" panose="05000000000000000000" pitchFamily="2" charset="2"/>
              <a:buChar char="q"/>
            </a:pPr>
            <a:endParaRPr lang="it-IT" dirty="0"/>
          </a:p>
          <a:p>
            <a:pPr>
              <a:buFont typeface="Wingdings" panose="05000000000000000000" pitchFamily="2" charset="2"/>
              <a:buChar char="q"/>
            </a:pPr>
            <a:r>
              <a:rPr lang="it-IT" dirty="0"/>
              <a:t>Separare strati con caratteristiche diverse</a:t>
            </a:r>
          </a:p>
          <a:p>
            <a:pPr>
              <a:buFont typeface="Wingdings" panose="05000000000000000000" pitchFamily="2" charset="2"/>
              <a:buChar char="q"/>
            </a:pPr>
            <a:endParaRPr lang="it-IT" dirty="0"/>
          </a:p>
          <a:p>
            <a:pPr marL="0" indent="0">
              <a:buNone/>
            </a:pPr>
            <a:r>
              <a:rPr lang="it-IT" dirty="0"/>
              <a:t>Alcune variabili per cui di solito stratifichiamo sono il sesso, l’età, la condizione socioeconomica,..</a:t>
            </a:r>
          </a:p>
        </p:txBody>
      </p:sp>
    </p:spTree>
    <p:extLst>
      <p:ext uri="{BB962C8B-B14F-4D97-AF65-F5344CB8AC3E}">
        <p14:creationId xmlns:p14="http://schemas.microsoft.com/office/powerpoint/2010/main" val="41116932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E99605-9665-4239-8F7B-48B7C42477AB}"/>
              </a:ext>
            </a:extLst>
          </p:cNvPr>
          <p:cNvSpPr>
            <a:spLocks noGrp="1"/>
          </p:cNvSpPr>
          <p:nvPr>
            <p:ph type="title"/>
          </p:nvPr>
        </p:nvSpPr>
        <p:spPr/>
        <p:txBody>
          <a:bodyPr/>
          <a:lstStyle/>
          <a:p>
            <a:r>
              <a:rPr lang="it-IT" dirty="0"/>
              <a:t>Campionamento stratificato proporzionale</a:t>
            </a:r>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6EC7BB75-4490-46BD-87FD-2D3196196638}"/>
                  </a:ext>
                </a:extLst>
              </p:cNvPr>
              <p:cNvSpPr>
                <a:spLocks noGrp="1"/>
              </p:cNvSpPr>
              <p:nvPr>
                <p:ph idx="1"/>
              </p:nvPr>
            </p:nvSpPr>
            <p:spPr/>
            <p:txBody>
              <a:bodyPr/>
              <a:lstStyle/>
              <a:p>
                <a:pPr marL="0" indent="0">
                  <a:buNone/>
                </a:pPr>
                <a:r>
                  <a:rPr lang="it-IT" dirty="0"/>
                  <a:t>Strati h=1,…,H</a:t>
                </a:r>
              </a:p>
              <a:p>
                <a:pPr marL="0" indent="0">
                  <a:buNone/>
                </a:pPr>
                <a:endParaRPr lang="it-IT" dirty="0"/>
              </a:p>
              <a:p>
                <a:pPr marL="0" indent="0">
                  <a:buNone/>
                </a:pPr>
                <a:r>
                  <a:rPr lang="it-IT" dirty="0"/>
                  <a:t>Peso di ciascun strato </a:t>
                </a:r>
                <a14:m>
                  <m:oMath xmlns:m="http://schemas.openxmlformats.org/officeDocument/2006/math">
                    <m:sSub>
                      <m:sSubPr>
                        <m:ctrlPr>
                          <a:rPr lang="it-IT" b="1" i="1" smtClean="0">
                            <a:latin typeface="Cambria Math" panose="02040503050406030204" pitchFamily="18" charset="0"/>
                          </a:rPr>
                        </m:ctrlPr>
                      </m:sSubPr>
                      <m:e>
                        <m:r>
                          <a:rPr lang="it-IT" b="1" i="1" smtClean="0">
                            <a:latin typeface="Cambria Math" panose="02040503050406030204" pitchFamily="18" charset="0"/>
                          </a:rPr>
                          <m:t>𝑾</m:t>
                        </m:r>
                      </m:e>
                      <m:sub>
                        <m:r>
                          <a:rPr lang="it-IT" b="1" i="1" smtClean="0">
                            <a:latin typeface="Cambria Math" panose="02040503050406030204" pitchFamily="18" charset="0"/>
                          </a:rPr>
                          <m:t>𝒉</m:t>
                        </m:r>
                      </m:sub>
                    </m:sSub>
                    <m:r>
                      <a:rPr lang="it-IT" b="1" i="1" smtClean="0">
                        <a:latin typeface="Cambria Math" panose="02040503050406030204" pitchFamily="18" charset="0"/>
                      </a:rPr>
                      <m:t>=</m:t>
                    </m:r>
                    <m:f>
                      <m:fPr>
                        <m:ctrlPr>
                          <a:rPr lang="it-IT" b="1" i="1" smtClean="0">
                            <a:latin typeface="Cambria Math" panose="02040503050406030204" pitchFamily="18" charset="0"/>
                          </a:rPr>
                        </m:ctrlPr>
                      </m:fPr>
                      <m:num>
                        <m:sSub>
                          <m:sSubPr>
                            <m:ctrlPr>
                              <a:rPr lang="it-IT" b="1" i="1" smtClean="0">
                                <a:latin typeface="Cambria Math" panose="02040503050406030204" pitchFamily="18" charset="0"/>
                              </a:rPr>
                            </m:ctrlPr>
                          </m:sSubPr>
                          <m:e>
                            <m:r>
                              <a:rPr lang="it-IT" b="1" i="1" smtClean="0">
                                <a:latin typeface="Cambria Math" panose="02040503050406030204" pitchFamily="18" charset="0"/>
                              </a:rPr>
                              <m:t>𝑵</m:t>
                            </m:r>
                          </m:e>
                          <m:sub>
                            <m:r>
                              <a:rPr lang="it-IT" b="1" i="1" smtClean="0">
                                <a:latin typeface="Cambria Math" panose="02040503050406030204" pitchFamily="18" charset="0"/>
                              </a:rPr>
                              <m:t>𝒉</m:t>
                            </m:r>
                          </m:sub>
                        </m:sSub>
                      </m:num>
                      <m:den>
                        <m:r>
                          <a:rPr lang="it-IT" b="1" i="1" smtClean="0">
                            <a:latin typeface="Cambria Math" panose="02040503050406030204" pitchFamily="18" charset="0"/>
                          </a:rPr>
                          <m:t>𝑵</m:t>
                        </m:r>
                      </m:den>
                    </m:f>
                  </m:oMath>
                </a14:m>
                <a:r>
                  <a:rPr lang="it-IT" b="1" dirty="0"/>
                  <a:t> 	</a:t>
                </a:r>
                <a:r>
                  <a:rPr lang="it-IT" dirty="0"/>
                  <a:t>perciò 	</a:t>
                </a:r>
                <a14:m>
                  <m:oMath xmlns:m="http://schemas.openxmlformats.org/officeDocument/2006/math">
                    <m:nary>
                      <m:naryPr>
                        <m:chr m:val="∑"/>
                        <m:limLoc m:val="subSup"/>
                        <m:supHide m:val="on"/>
                        <m:ctrlPr>
                          <a:rPr lang="it-IT" i="1" smtClean="0">
                            <a:latin typeface="Cambria Math" panose="02040503050406030204" pitchFamily="18" charset="0"/>
                          </a:rPr>
                        </m:ctrlPr>
                      </m:naryPr>
                      <m:sub>
                        <m:r>
                          <m:rPr>
                            <m:brk m:alnAt="9"/>
                          </m:rPr>
                          <a:rPr lang="it-IT" b="0" i="1" smtClean="0">
                            <a:latin typeface="Cambria Math" panose="02040503050406030204" pitchFamily="18" charset="0"/>
                          </a:rPr>
                          <m:t>h</m:t>
                        </m:r>
                      </m:sub>
                      <m:sup/>
                      <m:e>
                        <m:sSub>
                          <m:sSubPr>
                            <m:ctrlPr>
                              <a:rPr lang="it-IT" i="1" smtClean="0">
                                <a:latin typeface="Cambria Math" panose="02040503050406030204" pitchFamily="18" charset="0"/>
                              </a:rPr>
                            </m:ctrlPr>
                          </m:sSubPr>
                          <m:e>
                            <m:r>
                              <a:rPr lang="it-IT" b="0" i="1" smtClean="0">
                                <a:latin typeface="Cambria Math" panose="02040503050406030204" pitchFamily="18" charset="0"/>
                              </a:rPr>
                              <m:t>𝑊</m:t>
                            </m:r>
                          </m:e>
                          <m:sub>
                            <m:r>
                              <a:rPr lang="it-IT" b="0" i="1" smtClean="0">
                                <a:latin typeface="Cambria Math" panose="02040503050406030204" pitchFamily="18" charset="0"/>
                              </a:rPr>
                              <m:t>h</m:t>
                            </m:r>
                          </m:sub>
                        </m:sSub>
                        <m:r>
                          <a:rPr lang="it-IT" b="0" i="1" smtClean="0">
                            <a:latin typeface="Cambria Math" panose="02040503050406030204" pitchFamily="18" charset="0"/>
                          </a:rPr>
                          <m:t>=1</m:t>
                        </m:r>
                      </m:e>
                    </m:nary>
                  </m:oMath>
                </a14:m>
                <a:endParaRPr lang="it-IT" b="1" dirty="0"/>
              </a:p>
              <a:p>
                <a:pPr marL="0" indent="0">
                  <a:buNone/>
                </a:pPr>
                <a:endParaRPr lang="it-IT" dirty="0"/>
              </a:p>
              <a:p>
                <a:pPr marL="0" indent="0">
                  <a:buNone/>
                </a:pPr>
                <a:r>
                  <a:rPr lang="it-IT" dirty="0"/>
                  <a:t>Numerosità dello strato nel campione </a:t>
                </a:r>
                <a14:m>
                  <m:oMath xmlns:m="http://schemas.openxmlformats.org/officeDocument/2006/math">
                    <m:sSub>
                      <m:sSubPr>
                        <m:ctrlPr>
                          <a:rPr lang="it-IT" b="1" i="1" smtClean="0">
                            <a:latin typeface="Cambria Math" panose="02040503050406030204" pitchFamily="18" charset="0"/>
                          </a:rPr>
                        </m:ctrlPr>
                      </m:sSubPr>
                      <m:e>
                        <m:r>
                          <a:rPr lang="it-IT" b="1" i="1" smtClean="0">
                            <a:latin typeface="Cambria Math" panose="02040503050406030204" pitchFamily="18" charset="0"/>
                          </a:rPr>
                          <m:t>𝒏</m:t>
                        </m:r>
                      </m:e>
                      <m:sub>
                        <m:r>
                          <a:rPr lang="it-IT" b="1" i="1" smtClean="0">
                            <a:latin typeface="Cambria Math" panose="02040503050406030204" pitchFamily="18" charset="0"/>
                          </a:rPr>
                          <m:t>𝒉</m:t>
                        </m:r>
                      </m:sub>
                    </m:sSub>
                    <m:r>
                      <a:rPr lang="it-IT" b="1" i="1" smtClean="0">
                        <a:latin typeface="Cambria Math" panose="02040503050406030204" pitchFamily="18" charset="0"/>
                      </a:rPr>
                      <m:t>=</m:t>
                    </m:r>
                  </m:oMath>
                </a14:m>
                <a:r>
                  <a:rPr lang="it-IT" b="1" dirty="0"/>
                  <a:t> </a:t>
                </a:r>
                <a14:m>
                  <m:oMath xmlns:m="http://schemas.openxmlformats.org/officeDocument/2006/math">
                    <m:sSub>
                      <m:sSubPr>
                        <m:ctrlPr>
                          <a:rPr lang="it-IT" b="1" i="1">
                            <a:latin typeface="Cambria Math" panose="02040503050406030204" pitchFamily="18" charset="0"/>
                          </a:rPr>
                        </m:ctrlPr>
                      </m:sSubPr>
                      <m:e>
                        <m:r>
                          <a:rPr lang="it-IT" b="1" i="1">
                            <a:latin typeface="Cambria Math" panose="02040503050406030204" pitchFamily="18" charset="0"/>
                          </a:rPr>
                          <m:t>𝑾</m:t>
                        </m:r>
                      </m:e>
                      <m:sub>
                        <m:r>
                          <a:rPr lang="it-IT" b="1" i="1">
                            <a:latin typeface="Cambria Math" panose="02040503050406030204" pitchFamily="18" charset="0"/>
                          </a:rPr>
                          <m:t>𝒉</m:t>
                        </m:r>
                      </m:sub>
                    </m:sSub>
                    <m:r>
                      <a:rPr lang="it-IT" b="1" i="1" smtClean="0">
                        <a:latin typeface="Cambria Math" panose="02040503050406030204" pitchFamily="18" charset="0"/>
                      </a:rPr>
                      <m:t>∗</m:t>
                    </m:r>
                    <m:r>
                      <a:rPr lang="it-IT" b="1" i="1" smtClean="0">
                        <a:latin typeface="Cambria Math" panose="02040503050406030204" pitchFamily="18" charset="0"/>
                      </a:rPr>
                      <m:t>𝒏</m:t>
                    </m:r>
                  </m:oMath>
                </a14:m>
                <a:endParaRPr lang="it-IT" b="1" dirty="0"/>
              </a:p>
              <a:p>
                <a:pPr marL="0" indent="0">
                  <a:buNone/>
                </a:pPr>
                <a:endParaRPr lang="it-IT" b="1" dirty="0"/>
              </a:p>
              <a:p>
                <a:pPr marL="0" indent="0">
                  <a:buNone/>
                </a:pPr>
                <a:endParaRPr lang="it-IT" b="1" dirty="0"/>
              </a:p>
              <a:p>
                <a:pPr marL="0" indent="0">
                  <a:buNone/>
                </a:pPr>
                <a:endParaRPr lang="it-IT" b="1" dirty="0"/>
              </a:p>
            </p:txBody>
          </p:sp>
        </mc:Choice>
        <mc:Fallback xmlns="">
          <p:sp>
            <p:nvSpPr>
              <p:cNvPr id="3" name="Segnaposto contenuto 2">
                <a:extLst>
                  <a:ext uri="{FF2B5EF4-FFF2-40B4-BE49-F238E27FC236}">
                    <a16:creationId xmlns:a16="http://schemas.microsoft.com/office/drawing/2014/main" id="{6EC7BB75-4490-46BD-87FD-2D3196196638}"/>
                  </a:ext>
                </a:extLst>
              </p:cNvPr>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it-IT">
                    <a:noFill/>
                  </a:rPr>
                  <a:t> </a:t>
                </a:r>
              </a:p>
            </p:txBody>
          </p:sp>
        </mc:Fallback>
      </mc:AlternateContent>
    </p:spTree>
    <p:extLst>
      <p:ext uri="{BB962C8B-B14F-4D97-AF65-F5344CB8AC3E}">
        <p14:creationId xmlns:p14="http://schemas.microsoft.com/office/powerpoint/2010/main" val="11110298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05493C3-9423-4888-8CFD-76AE94364D0E}"/>
              </a:ext>
            </a:extLst>
          </p:cNvPr>
          <p:cNvSpPr>
            <a:spLocks noGrp="1"/>
          </p:cNvSpPr>
          <p:nvPr>
            <p:ph type="title"/>
          </p:nvPr>
        </p:nvSpPr>
        <p:spPr/>
        <p:txBody>
          <a:bodyPr/>
          <a:lstStyle/>
          <a:p>
            <a:r>
              <a:rPr lang="it-IT" dirty="0"/>
              <a:t>Campionamento stratificato proporzionale</a:t>
            </a:r>
          </a:p>
        </p:txBody>
      </p:sp>
      <p:sp>
        <p:nvSpPr>
          <p:cNvPr id="3" name="Segnaposto contenuto 2">
            <a:extLst>
              <a:ext uri="{FF2B5EF4-FFF2-40B4-BE49-F238E27FC236}">
                <a16:creationId xmlns:a16="http://schemas.microsoft.com/office/drawing/2014/main" id="{04D63CDB-6D9E-47AF-BA37-6F220FF0CFD8}"/>
              </a:ext>
            </a:extLst>
          </p:cNvPr>
          <p:cNvSpPr>
            <a:spLocks noGrp="1"/>
          </p:cNvSpPr>
          <p:nvPr>
            <p:ph sz="half" idx="1"/>
          </p:nvPr>
        </p:nvSpPr>
        <p:spPr/>
        <p:txBody>
          <a:bodyPr>
            <a:normAutofit fontScale="92500" lnSpcReduction="20000"/>
          </a:bodyPr>
          <a:lstStyle/>
          <a:p>
            <a:pPr marL="0" indent="0">
              <a:buNone/>
            </a:pPr>
            <a:r>
              <a:rPr lang="it-IT" dirty="0"/>
              <a:t>Da una lista di 1872 studenti iscritti ad un corso ne vengono selezionati 250 per stimare la proporzione di quelli che hanno svolto correttamente una determinata prova di esame ed il numero medio di ore giornaliere passate da ciascuno studente davanti alla televisione. Facciamo l'ipotesi che la lista sia divisa in quattro </a:t>
            </a:r>
            <a:r>
              <a:rPr lang="it-IT" dirty="0" err="1"/>
              <a:t>sottoliste</a:t>
            </a:r>
            <a:r>
              <a:rPr lang="it-IT" dirty="0"/>
              <a:t> corrispondenti ai quattro anni in cui si articola il corso; gli anni di corso rappresentano gli strati dai quali vengono selezionati quattro campioni indipendenti</a:t>
            </a:r>
            <a:endParaRPr lang="it-IT" b="1" dirty="0"/>
          </a:p>
          <a:p>
            <a:pPr marL="0" indent="0">
              <a:buNone/>
            </a:pPr>
            <a:endParaRPr lang="it-IT" dirty="0"/>
          </a:p>
        </p:txBody>
      </p:sp>
      <p:pic>
        <p:nvPicPr>
          <p:cNvPr id="9" name="Segnaposto contenuto 8">
            <a:extLst>
              <a:ext uri="{FF2B5EF4-FFF2-40B4-BE49-F238E27FC236}">
                <a16:creationId xmlns:a16="http://schemas.microsoft.com/office/drawing/2014/main" id="{A77696AC-3447-4742-82B7-5534F612B109}"/>
              </a:ext>
            </a:extLst>
          </p:cNvPr>
          <p:cNvPicPr>
            <a:picLocks noGrp="1" noChangeAspect="1"/>
          </p:cNvPicPr>
          <p:nvPr>
            <p:ph sz="half" idx="2"/>
          </p:nvPr>
        </p:nvPicPr>
        <p:blipFill rotWithShape="1">
          <a:blip r:embed="rId2"/>
          <a:srcRect l="12878" t="53766" r="77512" b="24894"/>
          <a:stretch/>
        </p:blipFill>
        <p:spPr>
          <a:xfrm>
            <a:off x="6172202" y="1825625"/>
            <a:ext cx="5062878" cy="4351338"/>
          </a:xfrm>
          <a:prstGeom prst="rect">
            <a:avLst/>
          </a:prstGeom>
        </p:spPr>
      </p:pic>
    </p:spTree>
    <p:extLst>
      <p:ext uri="{BB962C8B-B14F-4D97-AF65-F5344CB8AC3E}">
        <p14:creationId xmlns:p14="http://schemas.microsoft.com/office/powerpoint/2010/main" val="11511873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AABDF5A-98E1-4B4E-A0BC-DB4483686CCC}"/>
              </a:ext>
            </a:extLst>
          </p:cNvPr>
          <p:cNvSpPr>
            <a:spLocks noGrp="1"/>
          </p:cNvSpPr>
          <p:nvPr>
            <p:ph type="title"/>
          </p:nvPr>
        </p:nvSpPr>
        <p:spPr/>
        <p:txBody>
          <a:bodyPr/>
          <a:lstStyle/>
          <a:p>
            <a:r>
              <a:rPr lang="it-IT" dirty="0"/>
              <a:t>Campionamento a cluster</a:t>
            </a:r>
          </a:p>
        </p:txBody>
      </p:sp>
      <p:sp>
        <p:nvSpPr>
          <p:cNvPr id="3" name="Segnaposto contenuto 2">
            <a:extLst>
              <a:ext uri="{FF2B5EF4-FFF2-40B4-BE49-F238E27FC236}">
                <a16:creationId xmlns:a16="http://schemas.microsoft.com/office/drawing/2014/main" id="{1E398AB6-ADF1-4B37-B4EE-C86CFEA81056}"/>
              </a:ext>
            </a:extLst>
          </p:cNvPr>
          <p:cNvSpPr>
            <a:spLocks noGrp="1"/>
          </p:cNvSpPr>
          <p:nvPr>
            <p:ph idx="1"/>
          </p:nvPr>
        </p:nvSpPr>
        <p:spPr/>
        <p:txBody>
          <a:bodyPr>
            <a:normAutofit fontScale="92500" lnSpcReduction="10000"/>
          </a:bodyPr>
          <a:lstStyle/>
          <a:p>
            <a:pPr marL="0" indent="0">
              <a:buNone/>
            </a:pPr>
            <a:r>
              <a:rPr lang="it-IT" dirty="0"/>
              <a:t>Diversamente dagli altri campionamenti </a:t>
            </a:r>
            <a:r>
              <a:rPr lang="it-IT" b="0" i="0" dirty="0">
                <a:solidFill>
                  <a:srgbClr val="202122"/>
                </a:solidFill>
                <a:effectLst/>
                <a:latin typeface="Arial" panose="020B0604020202020204" pitchFamily="34" charset="0"/>
              </a:rPr>
              <a:t>non prevede l'estrazione di singole unità dalla popolazione di riferimento, ma di </a:t>
            </a:r>
            <a:r>
              <a:rPr lang="it-IT" b="0" i="1" dirty="0">
                <a:solidFill>
                  <a:srgbClr val="202122"/>
                </a:solidFill>
                <a:effectLst/>
                <a:latin typeface="Arial" panose="020B0604020202020204" pitchFamily="34" charset="0"/>
              </a:rPr>
              <a:t>grappoli/cluster</a:t>
            </a:r>
            <a:r>
              <a:rPr lang="it-IT" b="0" i="0" dirty="0">
                <a:solidFill>
                  <a:srgbClr val="202122"/>
                </a:solidFill>
                <a:effectLst/>
                <a:latin typeface="Arial" panose="020B0604020202020204" pitchFamily="34" charset="0"/>
              </a:rPr>
              <a:t>, cioè agglomerati di unità statistiche che per natura hanno una forma raggruppata.</a:t>
            </a:r>
          </a:p>
          <a:p>
            <a:pPr marL="0" indent="0">
              <a:buNone/>
            </a:pPr>
            <a:endParaRPr lang="it-IT" dirty="0">
              <a:solidFill>
                <a:srgbClr val="202122"/>
              </a:solidFill>
              <a:latin typeface="Arial" panose="020B0604020202020204" pitchFamily="34" charset="0"/>
            </a:endParaRPr>
          </a:p>
          <a:p>
            <a:pPr marL="0" indent="0">
              <a:buNone/>
            </a:pPr>
            <a:r>
              <a:rPr lang="it-IT" b="0" i="0" dirty="0">
                <a:solidFill>
                  <a:srgbClr val="202122"/>
                </a:solidFill>
                <a:effectLst/>
                <a:latin typeface="Arial" panose="020B0604020202020204" pitchFamily="34" charset="0"/>
              </a:rPr>
              <a:t>Tutte le unità che costituiscono il grappolo estratto entrano a far parte del campione</a:t>
            </a:r>
          </a:p>
          <a:p>
            <a:pPr marL="0" indent="0">
              <a:buNone/>
            </a:pPr>
            <a:endParaRPr lang="it-IT" dirty="0">
              <a:solidFill>
                <a:srgbClr val="202122"/>
              </a:solidFill>
              <a:latin typeface="Arial" panose="020B0604020202020204" pitchFamily="34" charset="0"/>
            </a:endParaRPr>
          </a:p>
          <a:p>
            <a:pPr marL="0" indent="0">
              <a:buNone/>
            </a:pPr>
            <a:r>
              <a:rPr lang="it-IT" b="0" i="0" dirty="0">
                <a:solidFill>
                  <a:srgbClr val="202122"/>
                </a:solidFill>
                <a:effectLst/>
                <a:latin typeface="Arial" panose="020B0604020202020204" pitchFamily="34" charset="0"/>
              </a:rPr>
              <a:t>Il maggior vantaggio che si può trarre dal campionamento a grappoli si ha quando ogni grappolo al suo interno non è omogeneo, cioè le unità che compongono il grappolo differiscono tra loro </a:t>
            </a:r>
            <a:endParaRPr lang="it-IT" dirty="0"/>
          </a:p>
        </p:txBody>
      </p:sp>
    </p:spTree>
    <p:extLst>
      <p:ext uri="{BB962C8B-B14F-4D97-AF65-F5344CB8AC3E}">
        <p14:creationId xmlns:p14="http://schemas.microsoft.com/office/powerpoint/2010/main" val="3928876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1A71852-EA9E-4724-899A-E3A8BC39C559}"/>
              </a:ext>
            </a:extLst>
          </p:cNvPr>
          <p:cNvSpPr>
            <a:spLocks noGrp="1"/>
          </p:cNvSpPr>
          <p:nvPr>
            <p:ph type="title"/>
          </p:nvPr>
        </p:nvSpPr>
        <p:spPr/>
        <p:txBody>
          <a:bodyPr/>
          <a:lstStyle/>
          <a:p>
            <a:r>
              <a:rPr lang="it-IT" dirty="0"/>
              <a:t>Campionamento a cluster</a:t>
            </a:r>
          </a:p>
        </p:txBody>
      </p:sp>
      <p:sp>
        <p:nvSpPr>
          <p:cNvPr id="3" name="Segnaposto contenuto 2">
            <a:extLst>
              <a:ext uri="{FF2B5EF4-FFF2-40B4-BE49-F238E27FC236}">
                <a16:creationId xmlns:a16="http://schemas.microsoft.com/office/drawing/2014/main" id="{D7D93084-3AE8-48F4-B5A4-DA7133627EFB}"/>
              </a:ext>
            </a:extLst>
          </p:cNvPr>
          <p:cNvSpPr>
            <a:spLocks noGrp="1"/>
          </p:cNvSpPr>
          <p:nvPr>
            <p:ph idx="1"/>
          </p:nvPr>
        </p:nvSpPr>
        <p:spPr/>
        <p:txBody>
          <a:bodyPr/>
          <a:lstStyle/>
          <a:p>
            <a:pPr marL="0" indent="0">
              <a:buNone/>
            </a:pPr>
            <a:r>
              <a:rPr lang="it-IT" dirty="0"/>
              <a:t>Il campionamento a cluster viene spesso combinato agli altri tipi di campionamento dando forma ad un </a:t>
            </a:r>
            <a:r>
              <a:rPr lang="it-IT" b="1" dirty="0"/>
              <a:t>campionamento a due o più stadi</a:t>
            </a:r>
            <a:endParaRPr lang="it-IT" dirty="0"/>
          </a:p>
          <a:p>
            <a:pPr marL="0" indent="0">
              <a:buNone/>
            </a:pPr>
            <a:endParaRPr lang="it-IT" dirty="0"/>
          </a:p>
          <a:p>
            <a:pPr marL="0" indent="0">
              <a:buNone/>
            </a:pPr>
            <a:r>
              <a:rPr lang="it-IT" dirty="0"/>
              <a:t>Un esempio di campionamento a due stadi si ha applicando un primo campionamento a cluster e successivamente il campionamento casuale per selezionare solamente alcune unità dei grappoli selezionati. </a:t>
            </a:r>
          </a:p>
        </p:txBody>
      </p:sp>
    </p:spTree>
    <p:extLst>
      <p:ext uri="{BB962C8B-B14F-4D97-AF65-F5344CB8AC3E}">
        <p14:creationId xmlns:p14="http://schemas.microsoft.com/office/powerpoint/2010/main" val="314794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FC06C28-2F69-4781-A8EA-9ABB5B11FEE4}"/>
              </a:ext>
            </a:extLst>
          </p:cNvPr>
          <p:cNvSpPr>
            <a:spLocks noGrp="1"/>
          </p:cNvSpPr>
          <p:nvPr>
            <p:ph type="title"/>
          </p:nvPr>
        </p:nvSpPr>
        <p:spPr/>
        <p:txBody>
          <a:bodyPr/>
          <a:lstStyle/>
          <a:p>
            <a:r>
              <a:rPr lang="it-IT" dirty="0"/>
              <a:t>Campionamento a cluster</a:t>
            </a:r>
          </a:p>
        </p:txBody>
      </p:sp>
      <p:sp>
        <p:nvSpPr>
          <p:cNvPr id="3" name="Segnaposto contenuto 2">
            <a:extLst>
              <a:ext uri="{FF2B5EF4-FFF2-40B4-BE49-F238E27FC236}">
                <a16:creationId xmlns:a16="http://schemas.microsoft.com/office/drawing/2014/main" id="{FB88DA90-EAF0-4041-B2E5-C1F706BDB0E8}"/>
              </a:ext>
            </a:extLst>
          </p:cNvPr>
          <p:cNvSpPr>
            <a:spLocks noGrp="1"/>
          </p:cNvSpPr>
          <p:nvPr>
            <p:ph idx="1"/>
          </p:nvPr>
        </p:nvSpPr>
        <p:spPr/>
        <p:txBody>
          <a:bodyPr/>
          <a:lstStyle/>
          <a:p>
            <a:pPr marL="0" indent="0">
              <a:buNone/>
            </a:pPr>
            <a:r>
              <a:rPr lang="it-IT" dirty="0"/>
              <a:t>Degli esempio di grappoli sono i comuni, le famiglie, le scuole o le classi, le </a:t>
            </a:r>
            <a:r>
              <a:rPr lang="it-IT" dirty="0" err="1"/>
              <a:t>usl</a:t>
            </a:r>
            <a:r>
              <a:rPr lang="it-IT" dirty="0"/>
              <a:t>,..</a:t>
            </a:r>
          </a:p>
          <a:p>
            <a:pPr marL="0" indent="0">
              <a:buNone/>
            </a:pPr>
            <a:endParaRPr lang="it-IT" dirty="0"/>
          </a:p>
          <a:p>
            <a:pPr marL="0" indent="0">
              <a:buNone/>
            </a:pPr>
            <a:r>
              <a:rPr lang="it-IT" dirty="0"/>
              <a:t>I grappoli possono essere selezionati in modo casuale o in modo sistematico</a:t>
            </a:r>
          </a:p>
          <a:p>
            <a:pPr marL="0" indent="0">
              <a:buNone/>
            </a:pPr>
            <a:endParaRPr lang="it-IT" dirty="0"/>
          </a:p>
          <a:p>
            <a:pPr marL="0" indent="0">
              <a:buNone/>
            </a:pPr>
            <a:endParaRPr lang="it-IT" dirty="0"/>
          </a:p>
        </p:txBody>
      </p:sp>
    </p:spTree>
    <p:extLst>
      <p:ext uri="{BB962C8B-B14F-4D97-AF65-F5344CB8AC3E}">
        <p14:creationId xmlns:p14="http://schemas.microsoft.com/office/powerpoint/2010/main" val="7183695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F91071D-A0C8-44E6-9175-83AE13F1DF3D}"/>
              </a:ext>
            </a:extLst>
          </p:cNvPr>
          <p:cNvSpPr>
            <a:spLocks noGrp="1"/>
          </p:cNvSpPr>
          <p:nvPr>
            <p:ph type="title"/>
          </p:nvPr>
        </p:nvSpPr>
        <p:spPr/>
        <p:txBody>
          <a:bodyPr/>
          <a:lstStyle/>
          <a:p>
            <a:r>
              <a:rPr lang="it-IT" dirty="0"/>
              <a:t>Campionamenti a due stadi</a:t>
            </a:r>
          </a:p>
        </p:txBody>
      </p:sp>
      <p:sp>
        <p:nvSpPr>
          <p:cNvPr id="3" name="Segnaposto contenuto 2">
            <a:extLst>
              <a:ext uri="{FF2B5EF4-FFF2-40B4-BE49-F238E27FC236}">
                <a16:creationId xmlns:a16="http://schemas.microsoft.com/office/drawing/2014/main" id="{4BF79B8A-C757-4EDE-B165-45330931B33E}"/>
              </a:ext>
            </a:extLst>
          </p:cNvPr>
          <p:cNvSpPr>
            <a:spLocks noGrp="1"/>
          </p:cNvSpPr>
          <p:nvPr>
            <p:ph idx="1"/>
          </p:nvPr>
        </p:nvSpPr>
        <p:spPr/>
        <p:txBody>
          <a:bodyPr/>
          <a:lstStyle/>
          <a:p>
            <a:pPr marL="0" indent="0">
              <a:buNone/>
            </a:pPr>
            <a:r>
              <a:rPr lang="it-IT" b="1" dirty="0"/>
              <a:t>Esempio</a:t>
            </a:r>
          </a:p>
          <a:p>
            <a:pPr marL="0" indent="0">
              <a:buNone/>
            </a:pPr>
            <a:endParaRPr lang="it-IT" b="1" dirty="0"/>
          </a:p>
          <a:p>
            <a:pPr marL="0" indent="0">
              <a:buNone/>
            </a:pPr>
            <a:r>
              <a:rPr lang="it-IT" dirty="0"/>
              <a:t>HBSC (</a:t>
            </a:r>
            <a:r>
              <a:rPr lang="en-US" b="0" i="0" dirty="0">
                <a:solidFill>
                  <a:srgbClr val="000000"/>
                </a:solidFill>
                <a:effectLst/>
                <a:latin typeface="Titillium Web"/>
              </a:rPr>
              <a:t>Health </a:t>
            </a:r>
            <a:r>
              <a:rPr lang="en-US" b="0" i="0" dirty="0" err="1">
                <a:solidFill>
                  <a:srgbClr val="000000"/>
                </a:solidFill>
                <a:effectLst/>
                <a:latin typeface="Titillium Web"/>
              </a:rPr>
              <a:t>Behaviour</a:t>
            </a:r>
            <a:r>
              <a:rPr lang="en-US" b="0" i="0" dirty="0">
                <a:solidFill>
                  <a:srgbClr val="000000"/>
                </a:solidFill>
                <a:effectLst/>
                <a:latin typeface="Titillium Web"/>
              </a:rPr>
              <a:t> in School-aged Children</a:t>
            </a:r>
            <a:r>
              <a:rPr lang="it-IT" dirty="0"/>
              <a:t>) è un questionario per valutare </a:t>
            </a:r>
            <a:r>
              <a:rPr lang="it-IT" b="0" i="0" dirty="0">
                <a:solidFill>
                  <a:srgbClr val="000000"/>
                </a:solidFill>
                <a:effectLst/>
                <a:latin typeface="Titillium Web"/>
              </a:rPr>
              <a:t>lo stato di salute dei giovani (di 11, 13 e 15 anni) e il loro contesto sociale. È uno studio internazionale il cui promotore è l’OMS.</a:t>
            </a:r>
          </a:p>
          <a:p>
            <a:pPr marL="0" indent="0">
              <a:buNone/>
            </a:pPr>
            <a:r>
              <a:rPr lang="it-IT" dirty="0">
                <a:solidFill>
                  <a:srgbClr val="000000"/>
                </a:solidFill>
                <a:latin typeface="Titillium Web"/>
              </a:rPr>
              <a:t>La somministrazione di questo questionario avviene attraverso un campionamento a più stadi. Attraverso un campionamento sistematico vengono estratte alcune delle scuole italiane, successivamente con un campionamento a cluster vengono estratte le classi che dovranno compilare tale questionario.</a:t>
            </a:r>
            <a:endParaRPr lang="it-IT" dirty="0"/>
          </a:p>
        </p:txBody>
      </p:sp>
    </p:spTree>
    <p:extLst>
      <p:ext uri="{BB962C8B-B14F-4D97-AF65-F5344CB8AC3E}">
        <p14:creationId xmlns:p14="http://schemas.microsoft.com/office/powerpoint/2010/main" val="41448541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59D553-663D-48A8-A022-437767968060}"/>
              </a:ext>
            </a:extLst>
          </p:cNvPr>
          <p:cNvSpPr>
            <a:spLocks noGrp="1"/>
          </p:cNvSpPr>
          <p:nvPr>
            <p:ph type="title"/>
          </p:nvPr>
        </p:nvSpPr>
        <p:spPr/>
        <p:txBody>
          <a:bodyPr/>
          <a:lstStyle/>
          <a:p>
            <a:r>
              <a:rPr lang="it-IT" dirty="0"/>
              <a:t>Campionamenti non probabilistici</a:t>
            </a:r>
          </a:p>
        </p:txBody>
      </p:sp>
      <p:sp>
        <p:nvSpPr>
          <p:cNvPr id="3" name="Segnaposto contenuto 2">
            <a:extLst>
              <a:ext uri="{FF2B5EF4-FFF2-40B4-BE49-F238E27FC236}">
                <a16:creationId xmlns:a16="http://schemas.microsoft.com/office/drawing/2014/main" id="{475AC1DA-B522-4D91-8B7A-2C608503689E}"/>
              </a:ext>
            </a:extLst>
          </p:cNvPr>
          <p:cNvSpPr>
            <a:spLocks noGrp="1"/>
          </p:cNvSpPr>
          <p:nvPr>
            <p:ph idx="1"/>
          </p:nvPr>
        </p:nvSpPr>
        <p:spPr/>
        <p:txBody>
          <a:bodyPr/>
          <a:lstStyle/>
          <a:p>
            <a:r>
              <a:rPr lang="it-IT" b="1" dirty="0"/>
              <a:t>Campionamento di volontari</a:t>
            </a:r>
          </a:p>
          <a:p>
            <a:pPr marL="457200" lvl="1" indent="0">
              <a:buNone/>
            </a:pPr>
            <a:r>
              <a:rPr lang="it-IT" dirty="0"/>
              <a:t>Entrano a far parte del campione tutti coloro che ne sono interessati</a:t>
            </a:r>
          </a:p>
          <a:p>
            <a:r>
              <a:rPr lang="it-IT" b="1" dirty="0"/>
              <a:t>Campionamento a palla di neve</a:t>
            </a:r>
          </a:p>
          <a:p>
            <a:pPr marL="457200" lvl="1" indent="0">
              <a:buNone/>
            </a:pPr>
            <a:r>
              <a:rPr lang="it-IT" dirty="0"/>
              <a:t>Viene reclutato il primo soggetto e gli viene affidato il compito di arruolare altri soggetti che a loro volta possono fare la stessa cosa</a:t>
            </a:r>
          </a:p>
          <a:p>
            <a:r>
              <a:rPr lang="it-IT" b="1" dirty="0"/>
              <a:t>Campionamento per quote</a:t>
            </a:r>
          </a:p>
          <a:p>
            <a:pPr marL="457200" lvl="1" indent="0">
              <a:buNone/>
            </a:pPr>
            <a:r>
              <a:rPr lang="it-IT" dirty="0"/>
              <a:t>Il ricercatore inserisce nel campione soggetti fino al raggiungimento di proporzioni fissate a partire dalla popolazione (come viene fatto per il campionamento stratificato anche se ben lungi dall’assomigliargli)</a:t>
            </a:r>
          </a:p>
          <a:p>
            <a:endParaRPr lang="it-IT" b="1" dirty="0"/>
          </a:p>
        </p:txBody>
      </p:sp>
    </p:spTree>
    <p:extLst>
      <p:ext uri="{BB962C8B-B14F-4D97-AF65-F5344CB8AC3E}">
        <p14:creationId xmlns:p14="http://schemas.microsoft.com/office/powerpoint/2010/main" val="1594507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B0129F5-C22E-4668-8734-9155D99EF442}"/>
              </a:ext>
            </a:extLst>
          </p:cNvPr>
          <p:cNvSpPr>
            <a:spLocks noGrp="1"/>
          </p:cNvSpPr>
          <p:nvPr>
            <p:ph type="title"/>
          </p:nvPr>
        </p:nvSpPr>
        <p:spPr/>
        <p:txBody>
          <a:bodyPr/>
          <a:lstStyle/>
          <a:p>
            <a:r>
              <a:rPr lang="it-IT" dirty="0"/>
              <a:t>Numerosità campionaria</a:t>
            </a:r>
          </a:p>
        </p:txBody>
      </p:sp>
      <p:sp>
        <p:nvSpPr>
          <p:cNvPr id="3" name="Segnaposto contenuto 2">
            <a:extLst>
              <a:ext uri="{FF2B5EF4-FFF2-40B4-BE49-F238E27FC236}">
                <a16:creationId xmlns:a16="http://schemas.microsoft.com/office/drawing/2014/main" id="{FDA261C9-AFBC-4D3F-9360-E42EF527A1B2}"/>
              </a:ext>
            </a:extLst>
          </p:cNvPr>
          <p:cNvSpPr>
            <a:spLocks noGrp="1"/>
          </p:cNvSpPr>
          <p:nvPr>
            <p:ph idx="1"/>
          </p:nvPr>
        </p:nvSpPr>
        <p:spPr/>
        <p:txBody>
          <a:bodyPr>
            <a:normAutofit lnSpcReduction="10000"/>
          </a:bodyPr>
          <a:lstStyle/>
          <a:p>
            <a:r>
              <a:rPr lang="it-IT" dirty="0"/>
              <a:t>Per avere un «buon» campione è necessario avere un’indicazione sulla numerosità campionaria, perciò viene stimata.</a:t>
            </a:r>
          </a:p>
          <a:p>
            <a:r>
              <a:rPr lang="it-IT" dirty="0"/>
              <a:t>I parametri, stabiliti a priori, che intervengono per la stima della numerosità sono:</a:t>
            </a:r>
          </a:p>
          <a:p>
            <a:pPr lvl="1">
              <a:buFont typeface="Courier New" panose="02070309020205020404" pitchFamily="49" charset="0"/>
              <a:buChar char="o"/>
            </a:pPr>
            <a:r>
              <a:rPr lang="it-IT" dirty="0"/>
              <a:t>L’obiettivo da valutare/ipotesi di ricerca</a:t>
            </a:r>
          </a:p>
          <a:p>
            <a:pPr lvl="1">
              <a:buFont typeface="Courier New" panose="02070309020205020404" pitchFamily="49" charset="0"/>
              <a:buChar char="o"/>
            </a:pPr>
            <a:r>
              <a:rPr lang="it-IT" dirty="0"/>
              <a:t>La tipologia di studio (sperimentale, caso-controllo, prospettico, trasversale, ecc..)</a:t>
            </a:r>
          </a:p>
          <a:p>
            <a:pPr lvl="1">
              <a:buFont typeface="Courier New" panose="02070309020205020404" pitchFamily="49" charset="0"/>
              <a:buChar char="o"/>
            </a:pPr>
            <a:r>
              <a:rPr lang="it-IT" dirty="0"/>
              <a:t>Errore di primo tipo (i valori generalmente utilizzati sono 0.10, </a:t>
            </a:r>
            <a:r>
              <a:rPr lang="it-IT" i="1" dirty="0"/>
              <a:t>0.05</a:t>
            </a:r>
            <a:r>
              <a:rPr lang="it-IT" dirty="0"/>
              <a:t>, 0.01)</a:t>
            </a:r>
          </a:p>
          <a:p>
            <a:pPr lvl="1">
              <a:buFont typeface="Courier New" panose="02070309020205020404" pitchFamily="49" charset="0"/>
              <a:buChar char="o"/>
            </a:pPr>
            <a:r>
              <a:rPr lang="it-IT" dirty="0"/>
              <a:t>Potenza (i valori generalmente utilizzati sono </a:t>
            </a:r>
            <a:r>
              <a:rPr lang="it-IT" i="1" dirty="0"/>
              <a:t>0.80</a:t>
            </a:r>
            <a:r>
              <a:rPr lang="it-IT" dirty="0"/>
              <a:t>, 0.85, 0.90)</a:t>
            </a:r>
          </a:p>
          <a:p>
            <a:pPr lvl="1">
              <a:buFont typeface="Courier New" panose="02070309020205020404" pitchFamily="49" charset="0"/>
              <a:buChar char="o"/>
            </a:pPr>
            <a:r>
              <a:rPr lang="it-IT" dirty="0" err="1"/>
              <a:t>Effect</a:t>
            </a:r>
            <a:r>
              <a:rPr lang="it-IT" dirty="0"/>
              <a:t> size (sintesi di variabilità e differenza di valori che vogliamo trovare statisticamente significativa). Possiamo sintetizzare questa misura in piccola, media o grande.</a:t>
            </a:r>
          </a:p>
        </p:txBody>
      </p:sp>
    </p:spTree>
    <p:extLst>
      <p:ext uri="{BB962C8B-B14F-4D97-AF65-F5344CB8AC3E}">
        <p14:creationId xmlns:p14="http://schemas.microsoft.com/office/powerpoint/2010/main" val="1261044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2BB50D-2288-41E8-B421-3C9C940DAA1C}"/>
              </a:ext>
            </a:extLst>
          </p:cNvPr>
          <p:cNvSpPr>
            <a:spLocks noGrp="1"/>
          </p:cNvSpPr>
          <p:nvPr>
            <p:ph type="title"/>
          </p:nvPr>
        </p:nvSpPr>
        <p:spPr/>
        <p:txBody>
          <a:bodyPr/>
          <a:lstStyle/>
          <a:p>
            <a:r>
              <a:rPr lang="it-IT" dirty="0"/>
              <a:t>Fasi del progetto di ricerca</a:t>
            </a:r>
          </a:p>
        </p:txBody>
      </p:sp>
      <p:sp>
        <p:nvSpPr>
          <p:cNvPr id="3" name="Segnaposto contenuto 2">
            <a:extLst>
              <a:ext uri="{FF2B5EF4-FFF2-40B4-BE49-F238E27FC236}">
                <a16:creationId xmlns:a16="http://schemas.microsoft.com/office/drawing/2014/main" id="{3BA45E05-00CB-4D7E-9747-0D57BE6C380B}"/>
              </a:ext>
            </a:extLst>
          </p:cNvPr>
          <p:cNvSpPr>
            <a:spLocks noGrp="1"/>
          </p:cNvSpPr>
          <p:nvPr>
            <p:ph idx="1"/>
          </p:nvPr>
        </p:nvSpPr>
        <p:spPr/>
        <p:txBody>
          <a:bodyPr>
            <a:normAutofit fontScale="92500"/>
          </a:bodyPr>
          <a:lstStyle/>
          <a:p>
            <a:pPr marL="514350" indent="-514350">
              <a:buFont typeface="+mj-lt"/>
              <a:buAutoNum type="arabicPeriod"/>
            </a:pPr>
            <a:r>
              <a:rPr lang="it-IT" b="1" dirty="0"/>
              <a:t>Ideazione </a:t>
            </a:r>
          </a:p>
          <a:p>
            <a:pPr marL="457200" lvl="1" indent="0">
              <a:buNone/>
            </a:pPr>
            <a:r>
              <a:rPr lang="it-IT" dirty="0"/>
              <a:t>Il ricercatore definisce l’obiettivo di ricerca. Deve essere chiaro, ben strutturato e preciso. Il progetto di ricerca deve essere fattibile in termini di tempo, in termini economici, di personale e di risorse.</a:t>
            </a:r>
          </a:p>
          <a:p>
            <a:pPr marL="514350" indent="-514350">
              <a:buFont typeface="+mj-lt"/>
              <a:buAutoNum type="arabicPeriod"/>
            </a:pPr>
            <a:r>
              <a:rPr lang="it-IT" b="1" dirty="0"/>
              <a:t>Progettazione</a:t>
            </a:r>
          </a:p>
          <a:p>
            <a:pPr marL="457200" lvl="1" indent="0">
              <a:buNone/>
            </a:pPr>
            <a:r>
              <a:rPr lang="it-IT" dirty="0"/>
              <a:t>Deve essere scritto un </a:t>
            </a:r>
            <a:r>
              <a:rPr lang="it-IT" i="1" dirty="0"/>
              <a:t>protocollo </a:t>
            </a:r>
            <a:r>
              <a:rPr lang="it-IT" dirty="0"/>
              <a:t>dove vengono definiti tutti gli aspetti pratici dello studio</a:t>
            </a:r>
          </a:p>
          <a:p>
            <a:pPr marL="514350" indent="-514350">
              <a:buFont typeface="+mj-lt"/>
              <a:buAutoNum type="arabicPeriod"/>
            </a:pPr>
            <a:r>
              <a:rPr lang="it-IT" b="1" dirty="0"/>
              <a:t>Attuazione</a:t>
            </a:r>
          </a:p>
          <a:p>
            <a:pPr marL="457200" lvl="1" indent="0">
              <a:buNone/>
            </a:pPr>
            <a:r>
              <a:rPr lang="it-IT" dirty="0"/>
              <a:t>Il ricercatore mette in pratica ciò che ha scritto nel protocollo di ricerca, raccogliendo informazioni e traendo poi conclusioni sul raggiungimento dell’obiettivo di ricerca</a:t>
            </a:r>
          </a:p>
          <a:p>
            <a:pPr marL="0" indent="0">
              <a:buNone/>
            </a:pPr>
            <a:r>
              <a:rPr lang="it-IT" b="1" dirty="0"/>
              <a:t>	 </a:t>
            </a:r>
          </a:p>
        </p:txBody>
      </p:sp>
    </p:spTree>
    <p:extLst>
      <p:ext uri="{BB962C8B-B14F-4D97-AF65-F5344CB8AC3E}">
        <p14:creationId xmlns:p14="http://schemas.microsoft.com/office/powerpoint/2010/main" val="3105317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0C40485-40A2-420A-8B45-ECA32FFD9433}"/>
              </a:ext>
            </a:extLst>
          </p:cNvPr>
          <p:cNvSpPr>
            <a:spLocks noGrp="1"/>
          </p:cNvSpPr>
          <p:nvPr>
            <p:ph type="title"/>
          </p:nvPr>
        </p:nvSpPr>
        <p:spPr/>
        <p:txBody>
          <a:bodyPr/>
          <a:lstStyle/>
          <a:p>
            <a:r>
              <a:rPr lang="it-IT" dirty="0"/>
              <a:t>Statistica…quando interviene?</a:t>
            </a:r>
          </a:p>
        </p:txBody>
      </p:sp>
      <p:sp>
        <p:nvSpPr>
          <p:cNvPr id="3" name="Segnaposto contenuto 2">
            <a:extLst>
              <a:ext uri="{FF2B5EF4-FFF2-40B4-BE49-F238E27FC236}">
                <a16:creationId xmlns:a16="http://schemas.microsoft.com/office/drawing/2014/main" id="{C27C040E-347E-4EF4-85BC-15E8BFD51550}"/>
              </a:ext>
            </a:extLst>
          </p:cNvPr>
          <p:cNvSpPr>
            <a:spLocks noGrp="1"/>
          </p:cNvSpPr>
          <p:nvPr>
            <p:ph idx="1"/>
          </p:nvPr>
        </p:nvSpPr>
        <p:spPr/>
        <p:txBody>
          <a:bodyPr/>
          <a:lstStyle/>
          <a:p>
            <a:pPr marL="0" indent="0">
              <a:buNone/>
            </a:pPr>
            <a:r>
              <a:rPr lang="it-IT" dirty="0"/>
              <a:t>La statistica interviene in due fasi del progetto di ricerca:</a:t>
            </a:r>
          </a:p>
          <a:p>
            <a:pPr marL="0" indent="0">
              <a:buNone/>
            </a:pPr>
            <a:endParaRPr lang="it-IT" dirty="0"/>
          </a:p>
          <a:p>
            <a:r>
              <a:rPr lang="it-IT" b="1" dirty="0"/>
              <a:t>Nella fase di progettazione dello studio </a:t>
            </a:r>
            <a:r>
              <a:rPr lang="it-IT" dirty="0"/>
              <a:t>dove lo statistico collabora con il ricercatore e l’epidemiologo per identificare la popolazione di studio, il sottoinsieme da studiare e come estrarre questo sottoinsieme. Deve anche capire quanto questo sottoinsieme deve essere numeroso. Deve dare indicazioni su come raccogliere e organizzare informazioni</a:t>
            </a:r>
          </a:p>
        </p:txBody>
      </p:sp>
    </p:spTree>
    <p:extLst>
      <p:ext uri="{BB962C8B-B14F-4D97-AF65-F5344CB8AC3E}">
        <p14:creationId xmlns:p14="http://schemas.microsoft.com/office/powerpoint/2010/main" val="3365537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0C40485-40A2-420A-8B45-ECA32FFD9433}"/>
              </a:ext>
            </a:extLst>
          </p:cNvPr>
          <p:cNvSpPr>
            <a:spLocks noGrp="1"/>
          </p:cNvSpPr>
          <p:nvPr>
            <p:ph type="title"/>
          </p:nvPr>
        </p:nvSpPr>
        <p:spPr/>
        <p:txBody>
          <a:bodyPr/>
          <a:lstStyle/>
          <a:p>
            <a:r>
              <a:rPr lang="it-IT" dirty="0"/>
              <a:t>Statistica…quando interviene?</a:t>
            </a:r>
          </a:p>
        </p:txBody>
      </p:sp>
      <p:sp>
        <p:nvSpPr>
          <p:cNvPr id="3" name="Segnaposto contenuto 2">
            <a:extLst>
              <a:ext uri="{FF2B5EF4-FFF2-40B4-BE49-F238E27FC236}">
                <a16:creationId xmlns:a16="http://schemas.microsoft.com/office/drawing/2014/main" id="{C27C040E-347E-4EF4-85BC-15E8BFD51550}"/>
              </a:ext>
            </a:extLst>
          </p:cNvPr>
          <p:cNvSpPr>
            <a:spLocks noGrp="1"/>
          </p:cNvSpPr>
          <p:nvPr>
            <p:ph idx="1"/>
          </p:nvPr>
        </p:nvSpPr>
        <p:spPr/>
        <p:txBody>
          <a:bodyPr/>
          <a:lstStyle/>
          <a:p>
            <a:pPr marL="0" indent="0">
              <a:buNone/>
            </a:pPr>
            <a:r>
              <a:rPr lang="it-IT" dirty="0"/>
              <a:t>La statistica interviene in due fasi del progetto di ricerca:</a:t>
            </a:r>
          </a:p>
          <a:p>
            <a:pPr marL="0" indent="0">
              <a:buNone/>
            </a:pPr>
            <a:endParaRPr lang="it-IT" dirty="0"/>
          </a:p>
          <a:p>
            <a:r>
              <a:rPr lang="it-IT" b="1" dirty="0"/>
              <a:t>Nella fase finale dell’attuazione dello studio </a:t>
            </a:r>
            <a:r>
              <a:rPr lang="it-IT" dirty="0"/>
              <a:t>dove lo statistico deve sintetizzare le informazioni raccolte e trarne informazioni e conclusioni.</a:t>
            </a:r>
          </a:p>
        </p:txBody>
      </p:sp>
    </p:spTree>
    <p:extLst>
      <p:ext uri="{BB962C8B-B14F-4D97-AF65-F5344CB8AC3E}">
        <p14:creationId xmlns:p14="http://schemas.microsoft.com/office/powerpoint/2010/main" val="3367006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E03AC8-665E-4309-816D-9DD91F3AD171}"/>
              </a:ext>
            </a:extLst>
          </p:cNvPr>
          <p:cNvSpPr>
            <a:spLocks noGrp="1"/>
          </p:cNvSpPr>
          <p:nvPr>
            <p:ph type="title"/>
          </p:nvPr>
        </p:nvSpPr>
        <p:spPr/>
        <p:txBody>
          <a:bodyPr/>
          <a:lstStyle/>
          <a:p>
            <a:r>
              <a:rPr lang="it-IT" dirty="0"/>
              <a:t>Statistica…perché è utile?</a:t>
            </a:r>
          </a:p>
        </p:txBody>
      </p:sp>
      <p:sp>
        <p:nvSpPr>
          <p:cNvPr id="3" name="Segnaposto contenuto 2">
            <a:extLst>
              <a:ext uri="{FF2B5EF4-FFF2-40B4-BE49-F238E27FC236}">
                <a16:creationId xmlns:a16="http://schemas.microsoft.com/office/drawing/2014/main" id="{A55B4CCB-4FC3-4DB3-A001-5C9B3D7B827D}"/>
              </a:ext>
            </a:extLst>
          </p:cNvPr>
          <p:cNvSpPr>
            <a:spLocks noGrp="1"/>
          </p:cNvSpPr>
          <p:nvPr>
            <p:ph idx="1"/>
          </p:nvPr>
        </p:nvSpPr>
        <p:spPr/>
        <p:txBody>
          <a:bodyPr>
            <a:normAutofit lnSpcReduction="10000"/>
          </a:bodyPr>
          <a:lstStyle/>
          <a:p>
            <a:pPr marL="0" indent="0">
              <a:buNone/>
            </a:pPr>
            <a:endParaRPr lang="it-IT" dirty="0"/>
          </a:p>
          <a:p>
            <a:pPr marL="0" indent="0">
              <a:buNone/>
            </a:pPr>
            <a:r>
              <a:rPr lang="it-IT" sz="3200" dirty="0"/>
              <a:t>Sarà utile per comprendere, leggere e analizzare un articolo in modo da essere consapevoli se ciò che viene scritto è attendibile oppure no </a:t>
            </a:r>
          </a:p>
          <a:p>
            <a:pPr marL="0" indent="0">
              <a:buNone/>
            </a:pPr>
            <a:endParaRPr lang="it-IT" sz="3200" dirty="0"/>
          </a:p>
          <a:p>
            <a:pPr marL="0" indent="0">
              <a:buNone/>
            </a:pPr>
            <a:r>
              <a:rPr lang="it-IT" sz="3200" dirty="0"/>
              <a:t>Ci aiuterà a comprendere e studiare il fenomeno che ci interessa (ruolo attivo del ricercatore)</a:t>
            </a:r>
          </a:p>
          <a:p>
            <a:pPr marL="0" indent="0">
              <a:buNone/>
            </a:pPr>
            <a:endParaRPr lang="it-IT" sz="3200" dirty="0"/>
          </a:p>
          <a:p>
            <a:pPr marL="0" indent="0">
              <a:buNone/>
            </a:pPr>
            <a:r>
              <a:rPr lang="it-IT" sz="3200" dirty="0"/>
              <a:t>Ci fornirà strumenti utili per il supporto alle decisioni</a:t>
            </a:r>
          </a:p>
        </p:txBody>
      </p:sp>
    </p:spTree>
    <p:extLst>
      <p:ext uri="{BB962C8B-B14F-4D97-AF65-F5344CB8AC3E}">
        <p14:creationId xmlns:p14="http://schemas.microsoft.com/office/powerpoint/2010/main" val="792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4B13BA-E88E-43A1-A270-B250C1C387AF}"/>
              </a:ext>
            </a:extLst>
          </p:cNvPr>
          <p:cNvSpPr>
            <a:spLocks noGrp="1"/>
          </p:cNvSpPr>
          <p:nvPr>
            <p:ph type="title"/>
          </p:nvPr>
        </p:nvSpPr>
        <p:spPr/>
        <p:txBody>
          <a:bodyPr/>
          <a:lstStyle/>
          <a:p>
            <a:r>
              <a:rPr lang="it-IT" dirty="0"/>
              <a:t>Attenzione!!!</a:t>
            </a:r>
          </a:p>
        </p:txBody>
      </p:sp>
      <p:sp>
        <p:nvSpPr>
          <p:cNvPr id="3" name="Segnaposto contenuto 2">
            <a:extLst>
              <a:ext uri="{FF2B5EF4-FFF2-40B4-BE49-F238E27FC236}">
                <a16:creationId xmlns:a16="http://schemas.microsoft.com/office/drawing/2014/main" id="{E38A3909-CEC2-490B-A08B-32F8EC0FBB97}"/>
              </a:ext>
            </a:extLst>
          </p:cNvPr>
          <p:cNvSpPr>
            <a:spLocks noGrp="1"/>
          </p:cNvSpPr>
          <p:nvPr>
            <p:ph idx="1"/>
          </p:nvPr>
        </p:nvSpPr>
        <p:spPr/>
        <p:txBody>
          <a:bodyPr>
            <a:normAutofit/>
          </a:bodyPr>
          <a:lstStyle/>
          <a:p>
            <a:pPr marL="0" indent="0" algn="ctr">
              <a:buNone/>
            </a:pPr>
            <a:r>
              <a:rPr lang="it-IT" sz="3600" b="1" dirty="0">
                <a:solidFill>
                  <a:srgbClr val="FF0000"/>
                </a:solidFill>
              </a:rPr>
              <a:t>LA STATISTICA NON FA MIRACOLI!!</a:t>
            </a:r>
          </a:p>
          <a:p>
            <a:pPr marL="0" indent="0" algn="ctr">
              <a:buNone/>
            </a:pPr>
            <a:endParaRPr lang="it-IT" sz="2000" b="1" dirty="0">
              <a:solidFill>
                <a:srgbClr val="FF0000"/>
              </a:solidFill>
            </a:endParaRPr>
          </a:p>
          <a:p>
            <a:pPr marL="0" indent="0">
              <a:buNone/>
            </a:pPr>
            <a:r>
              <a:rPr lang="it-IT" dirty="0"/>
              <a:t>Se ogni fase della ricerca scientifica che va dalla fase di progettazione dello studio alla raccolta dati non viene eseguita con rigore e accuratamente, una bella statistica finale non darà valore a ciò che è stato fatto.</a:t>
            </a:r>
          </a:p>
          <a:p>
            <a:pPr marL="0" indent="0">
              <a:buNone/>
            </a:pPr>
            <a:r>
              <a:rPr lang="it-IT" dirty="0"/>
              <a:t>		</a:t>
            </a:r>
            <a:r>
              <a:rPr lang="it-IT" b="1" dirty="0">
                <a:solidFill>
                  <a:srgbClr val="FF0000"/>
                </a:solidFill>
              </a:rPr>
              <a:t>PERCIÒ VARRÁ SEMPRE IL PRINCIPIO GIGO!</a:t>
            </a:r>
          </a:p>
          <a:p>
            <a:pPr marL="0" indent="0">
              <a:buNone/>
            </a:pPr>
            <a:endParaRPr lang="it-IT" dirty="0"/>
          </a:p>
          <a:p>
            <a:pPr marL="0" indent="0">
              <a:buNone/>
            </a:pPr>
            <a:endParaRPr lang="it-IT" sz="3600" dirty="0"/>
          </a:p>
          <a:p>
            <a:pPr marL="0" indent="0">
              <a:buNone/>
            </a:pPr>
            <a:endParaRPr lang="it-IT" sz="3600" dirty="0"/>
          </a:p>
        </p:txBody>
      </p:sp>
      <p:sp>
        <p:nvSpPr>
          <p:cNvPr id="4" name="CasellaDiTesto 3">
            <a:extLst>
              <a:ext uri="{FF2B5EF4-FFF2-40B4-BE49-F238E27FC236}">
                <a16:creationId xmlns:a16="http://schemas.microsoft.com/office/drawing/2014/main" id="{0678FA2D-2406-4055-A682-BB85AAA1245F}"/>
              </a:ext>
            </a:extLst>
          </p:cNvPr>
          <p:cNvSpPr txBox="1"/>
          <p:nvPr/>
        </p:nvSpPr>
        <p:spPr>
          <a:xfrm>
            <a:off x="3276442" y="4984304"/>
            <a:ext cx="1440160" cy="400110"/>
          </a:xfrm>
          <a:prstGeom prst="rect">
            <a:avLst/>
          </a:prstGeom>
          <a:noFill/>
        </p:spPr>
        <p:txBody>
          <a:bodyPr wrap="square" rtlCol="0">
            <a:spAutoFit/>
          </a:bodyPr>
          <a:lstStyle/>
          <a:p>
            <a:r>
              <a:rPr lang="it-IT" sz="2000" b="1" dirty="0"/>
              <a:t>G</a:t>
            </a:r>
            <a:r>
              <a:rPr lang="it-IT" sz="1600" dirty="0"/>
              <a:t>ARBAGE</a:t>
            </a:r>
            <a:r>
              <a:rPr lang="it-IT" dirty="0"/>
              <a:t> </a:t>
            </a:r>
            <a:r>
              <a:rPr lang="it-IT" sz="2000" b="1" dirty="0"/>
              <a:t>I</a:t>
            </a:r>
            <a:r>
              <a:rPr lang="it-IT" sz="1600" dirty="0"/>
              <a:t>N</a:t>
            </a:r>
            <a:endParaRPr lang="it-IT" dirty="0"/>
          </a:p>
        </p:txBody>
      </p:sp>
      <p:sp>
        <p:nvSpPr>
          <p:cNvPr id="5" name="Freccia a destra 4">
            <a:extLst>
              <a:ext uri="{FF2B5EF4-FFF2-40B4-BE49-F238E27FC236}">
                <a16:creationId xmlns:a16="http://schemas.microsoft.com/office/drawing/2014/main" id="{28F737C0-4478-4004-A5C5-484A66EC55C4}"/>
              </a:ext>
            </a:extLst>
          </p:cNvPr>
          <p:cNvSpPr/>
          <p:nvPr/>
        </p:nvSpPr>
        <p:spPr>
          <a:xfrm>
            <a:off x="5133610" y="5060720"/>
            <a:ext cx="504056" cy="247278"/>
          </a:xfrm>
          <a:prstGeom prst="rightArrow">
            <a:avLst/>
          </a:prstGeom>
          <a:solidFill>
            <a:srgbClr val="81D86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Immagine 5">
            <a:extLst>
              <a:ext uri="{FF2B5EF4-FFF2-40B4-BE49-F238E27FC236}">
                <a16:creationId xmlns:a16="http://schemas.microsoft.com/office/drawing/2014/main" id="{9DAD4C92-8F2A-4562-8F63-050BABEC8A40}"/>
              </a:ext>
            </a:extLst>
          </p:cNvPr>
          <p:cNvPicPr>
            <a:picLocks noChangeAspect="1"/>
          </p:cNvPicPr>
          <p:nvPr/>
        </p:nvPicPr>
        <p:blipFill rotWithShape="1">
          <a:blip r:embed="rId2"/>
          <a:srcRect b="9558"/>
          <a:stretch/>
        </p:blipFill>
        <p:spPr>
          <a:xfrm>
            <a:off x="3640640" y="5604799"/>
            <a:ext cx="807365" cy="888076"/>
          </a:xfrm>
          <a:prstGeom prst="rect">
            <a:avLst/>
          </a:prstGeom>
        </p:spPr>
      </p:pic>
      <p:pic>
        <p:nvPicPr>
          <p:cNvPr id="7" name="Picture 2" descr="Risultati immagini per spazzatura disegno">
            <a:extLst>
              <a:ext uri="{FF2B5EF4-FFF2-40B4-BE49-F238E27FC236}">
                <a16:creationId xmlns:a16="http://schemas.microsoft.com/office/drawing/2014/main" id="{41D1389F-F649-4DCB-9257-9F075B8C4BD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079" y="5549317"/>
            <a:ext cx="807366" cy="943558"/>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a:extLst>
              <a:ext uri="{FF2B5EF4-FFF2-40B4-BE49-F238E27FC236}">
                <a16:creationId xmlns:a16="http://schemas.microsoft.com/office/drawing/2014/main" id="{9CABB126-B89C-4996-A7E3-9C84577A1877}"/>
              </a:ext>
            </a:extLst>
          </p:cNvPr>
          <p:cNvSpPr txBox="1"/>
          <p:nvPr/>
        </p:nvSpPr>
        <p:spPr>
          <a:xfrm>
            <a:off x="6054674" y="4984304"/>
            <a:ext cx="1584176" cy="400110"/>
          </a:xfrm>
          <a:prstGeom prst="rect">
            <a:avLst/>
          </a:prstGeom>
          <a:noFill/>
        </p:spPr>
        <p:txBody>
          <a:bodyPr wrap="square" rtlCol="0">
            <a:spAutoFit/>
          </a:bodyPr>
          <a:lstStyle/>
          <a:p>
            <a:r>
              <a:rPr lang="it-IT" sz="2000" b="1" dirty="0"/>
              <a:t>G</a:t>
            </a:r>
            <a:r>
              <a:rPr lang="it-IT" sz="1600" dirty="0"/>
              <a:t>ARBAGE</a:t>
            </a:r>
            <a:r>
              <a:rPr lang="it-IT" dirty="0"/>
              <a:t> </a:t>
            </a:r>
            <a:r>
              <a:rPr lang="it-IT" sz="2000" b="1" dirty="0"/>
              <a:t>O</a:t>
            </a:r>
            <a:r>
              <a:rPr lang="it-IT" sz="1600" dirty="0"/>
              <a:t>UT</a:t>
            </a:r>
            <a:endParaRPr lang="it-IT" dirty="0"/>
          </a:p>
        </p:txBody>
      </p:sp>
    </p:spTree>
    <p:extLst>
      <p:ext uri="{BB962C8B-B14F-4D97-AF65-F5344CB8AC3E}">
        <p14:creationId xmlns:p14="http://schemas.microsoft.com/office/powerpoint/2010/main" val="2165230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B917BCC-E0E6-43B0-AFD1-6DD08C11E8B4}"/>
              </a:ext>
            </a:extLst>
          </p:cNvPr>
          <p:cNvSpPr>
            <a:spLocks noGrp="1"/>
          </p:cNvSpPr>
          <p:nvPr>
            <p:ph type="title"/>
          </p:nvPr>
        </p:nvSpPr>
        <p:spPr/>
        <p:txBody>
          <a:bodyPr/>
          <a:lstStyle/>
          <a:p>
            <a:r>
              <a:rPr lang="it-IT" dirty="0"/>
              <a:t>Popolazione e campione</a:t>
            </a:r>
          </a:p>
        </p:txBody>
      </p:sp>
      <p:sp>
        <p:nvSpPr>
          <p:cNvPr id="3" name="Segnaposto testo 2">
            <a:extLst>
              <a:ext uri="{FF2B5EF4-FFF2-40B4-BE49-F238E27FC236}">
                <a16:creationId xmlns:a16="http://schemas.microsoft.com/office/drawing/2014/main" id="{75B0BC48-D316-413B-88C6-003475578FA3}"/>
              </a:ext>
            </a:extLst>
          </p:cNvPr>
          <p:cNvSpPr>
            <a:spLocks noGrp="1"/>
          </p:cNvSpPr>
          <p:nvPr>
            <p:ph type="body" idx="1"/>
          </p:nvPr>
        </p:nvSpPr>
        <p:spPr/>
        <p:txBody>
          <a:bodyPr/>
          <a:lstStyle/>
          <a:p>
            <a:endParaRPr lang="it-IT"/>
          </a:p>
        </p:txBody>
      </p:sp>
    </p:spTree>
    <p:extLst>
      <p:ext uri="{BB962C8B-B14F-4D97-AF65-F5344CB8AC3E}">
        <p14:creationId xmlns:p14="http://schemas.microsoft.com/office/powerpoint/2010/main" val="2978346618"/>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2149</Words>
  <Application>Microsoft Office PowerPoint</Application>
  <PresentationFormat>Widescreen</PresentationFormat>
  <Paragraphs>227</Paragraphs>
  <Slides>39</Slides>
  <Notes>1</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39</vt:i4>
      </vt:variant>
    </vt:vector>
  </HeadingPairs>
  <TitlesOfParts>
    <vt:vector size="47" baseType="lpstr">
      <vt:lpstr>Arial</vt:lpstr>
      <vt:lpstr>Calibri</vt:lpstr>
      <vt:lpstr>Calibri Light</vt:lpstr>
      <vt:lpstr>Cambria Math</vt:lpstr>
      <vt:lpstr>Courier New</vt:lpstr>
      <vt:lpstr>Titillium Web</vt:lpstr>
      <vt:lpstr>Wingdings</vt:lpstr>
      <vt:lpstr>Tema di Office</vt:lpstr>
      <vt:lpstr>Statistica medica</vt:lpstr>
      <vt:lpstr>Statistica…che cosa è? Perché viene utilizzata?</vt:lpstr>
      <vt:lpstr>Statistica…che cosa è? Perché viene utilizzata?</vt:lpstr>
      <vt:lpstr>Fasi del progetto di ricerca</vt:lpstr>
      <vt:lpstr>Statistica…quando interviene?</vt:lpstr>
      <vt:lpstr>Statistica…quando interviene?</vt:lpstr>
      <vt:lpstr>Statistica…perché è utile?</vt:lpstr>
      <vt:lpstr>Attenzione!!!</vt:lpstr>
      <vt:lpstr>Popolazione e campione</vt:lpstr>
      <vt:lpstr>Popolazione e campione</vt:lpstr>
      <vt:lpstr>Popolazione e campione</vt:lpstr>
      <vt:lpstr>Popolazione e campione</vt:lpstr>
      <vt:lpstr>Popolazione e campione</vt:lpstr>
      <vt:lpstr>Popolazione e campione</vt:lpstr>
      <vt:lpstr>Popolazione e campione</vt:lpstr>
      <vt:lpstr>Campionamento</vt:lpstr>
      <vt:lpstr>Campionamento</vt:lpstr>
      <vt:lpstr>Campionamenti probabilistici</vt:lpstr>
      <vt:lpstr>Simbologia </vt:lpstr>
      <vt:lpstr>Campionamento casuale semplice</vt:lpstr>
      <vt:lpstr>Presentazione standard di PowerPoint</vt:lpstr>
      <vt:lpstr>Campionamento casuale semplice</vt:lpstr>
      <vt:lpstr>Campionamento casuale semplice</vt:lpstr>
      <vt:lpstr>Campionamento casuale semplice</vt:lpstr>
      <vt:lpstr>Campionamento sistematico</vt:lpstr>
      <vt:lpstr>Campionamento sistematico</vt:lpstr>
      <vt:lpstr>Campionamento sistematico</vt:lpstr>
      <vt:lpstr>Campionamento sistematico</vt:lpstr>
      <vt:lpstr>Campionamento stratificato proporzionale</vt:lpstr>
      <vt:lpstr>Campionamento stratificato proporzionale</vt:lpstr>
      <vt:lpstr>Campionamento stratificato proporzionale</vt:lpstr>
      <vt:lpstr>Campionamento stratificato proporzionale</vt:lpstr>
      <vt:lpstr>Campionamento stratificato proporzionale</vt:lpstr>
      <vt:lpstr>Campionamento a cluster</vt:lpstr>
      <vt:lpstr>Campionamento a cluster</vt:lpstr>
      <vt:lpstr>Campionamento a cluster</vt:lpstr>
      <vt:lpstr>Campionamenti a due stadi</vt:lpstr>
      <vt:lpstr>Campionamenti non probabilistici</vt:lpstr>
      <vt:lpstr>Numerosità campionaria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Statistica medica</dc:title>
  <dc:creator>alessandra cartocci</dc:creator>
  <cp:lastModifiedBy>alessandra cartocci</cp:lastModifiedBy>
  <cp:revision>1</cp:revision>
  <dcterms:created xsi:type="dcterms:W3CDTF">2020-10-14T09:43:19Z</dcterms:created>
  <dcterms:modified xsi:type="dcterms:W3CDTF">2020-10-14T09:44:25Z</dcterms:modified>
</cp:coreProperties>
</file>