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4" r:id="rId16"/>
    <p:sldId id="270" r:id="rId17"/>
    <p:sldId id="30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3" r:id="rId47"/>
    <p:sldId id="299" r:id="rId48"/>
    <p:sldId id="300" r:id="rId49"/>
    <p:sldId id="301" r:id="rId50"/>
  </p:sldIdLst>
  <p:sldSz cx="12192000" cy="6858000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64F10-7FFF-4AA1-8E35-49F2C0E196E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3505E-4A7C-4D68-90C6-1ECD2ED2D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199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975A-41B3-4F05-834E-B12A8013C1C8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D95A8-B03F-495C-A8F5-EE99A4A92E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98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2A670C-4361-4265-BEF9-9EEB18971CB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2088" y="828675"/>
            <a:ext cx="7356476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127975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82A29-683D-4EDC-8A74-55A219BDC042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2088" y="828675"/>
            <a:ext cx="7356476" cy="41386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534489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F11DE-8E89-4B4A-98D5-03659312C27D}" type="slidenum">
              <a:rPr lang="it-IT"/>
              <a:pPr>
                <a:defRPr/>
              </a:pPr>
              <a:t>47</a:t>
            </a:fld>
            <a:endParaRPr lang="it-IT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2088" y="828675"/>
            <a:ext cx="7356476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6431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01"/>
            <a:fld id="{2A4FB0C6-D781-42DA-9305-BAA368488D6A}" type="slidenum">
              <a:rPr lang="it-IT" smtClean="0"/>
              <a:pPr defTabSz="948101"/>
              <a:t>3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2088" y="828675"/>
            <a:ext cx="7356476" cy="41386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23121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49B64C-5624-294D-95DF-5CCA27958732}" type="slidenum">
              <a:rPr lang="it-IT"/>
              <a:pPr/>
              <a:t>6</a:t>
            </a:fld>
            <a:endParaRPr lang="it-IT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92088" y="828675"/>
            <a:ext cx="7356476" cy="4138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55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FCF89-F1E5-453D-92FA-0BE6272B497B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2088" y="828675"/>
            <a:ext cx="7356476" cy="413861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700749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F98F2-9097-4986-862B-8EE6877B69EC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2088" y="828675"/>
            <a:ext cx="7356476" cy="413861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00652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F8135-DFDC-40CF-88EA-D2D8ED5634EB}" type="slidenum">
              <a:rPr lang="it-IT" smtClean="0">
                <a:latin typeface="Arial" charset="0"/>
              </a:rPr>
              <a:pPr/>
              <a:t>13</a:t>
            </a:fld>
            <a:endParaRPr lang="it-IT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0500" y="828675"/>
            <a:ext cx="7354888" cy="41386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28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49147-1038-45B6-9A17-87E68C7A8277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2088" y="828675"/>
            <a:ext cx="7356476" cy="413861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6919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B2891-BC14-4F04-96F7-61C31F7820B3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0500" y="828675"/>
            <a:ext cx="7353300" cy="413702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72599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50713-BDE3-4296-8D8F-2647767EC7A4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90500" y="828675"/>
            <a:ext cx="7353300" cy="4137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7086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82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1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62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F724-C151-42FF-BC1D-E458252C20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3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3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48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87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5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82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43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32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6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F0BF-64AA-4912-B62E-2496BBA858D5}" type="datetimeFigureOut">
              <a:rPr lang="it-IT" smtClean="0"/>
              <a:t>04/03/2020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F529-A59C-4FFB-B474-915A9AE8C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1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544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</a:rPr>
              <a:t>Università degli Studi di Siena</a:t>
            </a:r>
            <a:br>
              <a:rPr lang="it-IT" sz="2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</a:rPr>
              <a:t>CORSO DI LAUREA IN MEDICINA E CHIRURGIA</a:t>
            </a:r>
            <a:br>
              <a:rPr lang="it-IT" sz="22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it-IT" sz="2200" b="1" dirty="0">
                <a:solidFill>
                  <a:srgbClr val="FF0000"/>
                </a:solidFill>
                <a:latin typeface="Times New Roman" pitchFamily="18" charset="0"/>
              </a:rPr>
              <a:t>Anno Accademico </a:t>
            </a:r>
            <a:r>
              <a:rPr lang="it-IT" sz="2200" b="1" dirty="0" smtClean="0">
                <a:solidFill>
                  <a:srgbClr val="FF0000"/>
                </a:solidFill>
                <a:latin typeface="Times New Roman" pitchFamily="18" charset="0"/>
              </a:rPr>
              <a:t>2019/2020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it-IT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91744" y="1578496"/>
            <a:ext cx="4834880" cy="38864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CORSO INTEGRATO </a:t>
            </a:r>
            <a:r>
              <a:rPr lang="it-IT" sz="18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SANITA’ PUBBLICA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96188"/>
              </p:ext>
            </p:extLst>
          </p:nvPr>
        </p:nvGraphicFramePr>
        <p:xfrm>
          <a:off x="1533835" y="2204864"/>
          <a:ext cx="9145017" cy="4295431"/>
        </p:xfrm>
        <a:graphic>
          <a:graphicData uri="http://schemas.openxmlformats.org/drawingml/2006/table">
            <a:tbl>
              <a:tblPr/>
              <a:tblGrid>
                <a:gridCol w="4967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DISCIPLINE</a:t>
                      </a:r>
                      <a:endParaRPr lang="it-IT" sz="1600" b="1" i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DOCENTI</a:t>
                      </a:r>
                      <a:endParaRPr lang="it-IT" sz="1600" b="1" i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CREDITI</a:t>
                      </a:r>
                      <a:endParaRPr lang="it-IT" sz="1600" b="1" i="1" dirty="0">
                        <a:solidFill>
                          <a:srgbClr val="4F81BD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Economia, Programmazione e Organizzazione dei Servizi Sanitari (MED/42)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N.Nante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Igiene Ospedaliera e Medicina del Territorio (MED/42)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G.Messina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Tirocinio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N.Nante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Tirocinio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G.Messina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4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1"/>
          <p:cNvSpPr txBox="1">
            <a:spLocks noChangeArrowheads="1"/>
          </p:cNvSpPr>
          <p:nvPr/>
        </p:nvSpPr>
        <p:spPr bwMode="auto">
          <a:xfrm>
            <a:off x="4511825" y="1628801"/>
            <a:ext cx="2778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400" b="1" dirty="0">
                <a:solidFill>
                  <a:srgbClr val="0033CC"/>
                </a:solidFill>
                <a:latin typeface="Calibri" pitchFamily="34" charset="0"/>
              </a:rPr>
              <a:t>MEDICINA:</a:t>
            </a:r>
          </a:p>
        </p:txBody>
      </p:sp>
      <p:sp>
        <p:nvSpPr>
          <p:cNvPr id="10243" name="Rettangolo 2"/>
          <p:cNvSpPr>
            <a:spLocks noChangeArrowheads="1"/>
          </p:cNvSpPr>
          <p:nvPr/>
        </p:nvSpPr>
        <p:spPr bwMode="auto">
          <a:xfrm>
            <a:off x="2495600" y="2564904"/>
            <a:ext cx="6504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0033CC"/>
                </a:solidFill>
                <a:latin typeface="Calibri" pitchFamily="34" charset="0"/>
              </a:rPr>
              <a:t>“arte </a:t>
            </a:r>
            <a:r>
              <a:rPr lang="en-US" sz="4800" dirty="0" err="1">
                <a:solidFill>
                  <a:srgbClr val="0033CC"/>
                </a:solidFill>
                <a:latin typeface="Calibri" pitchFamily="34" charset="0"/>
              </a:rPr>
              <a:t>della</a:t>
            </a:r>
            <a:r>
              <a:rPr lang="en-US" sz="48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Calibri" pitchFamily="34" charset="0"/>
              </a:rPr>
              <a:t>conservazione</a:t>
            </a:r>
            <a:endParaRPr lang="en-US" sz="4800" dirty="0">
              <a:solidFill>
                <a:srgbClr val="0033CC"/>
              </a:solidFill>
              <a:latin typeface="Calibri" pitchFamily="34" charset="0"/>
            </a:endParaRPr>
          </a:p>
          <a:p>
            <a:pPr algn="ctr"/>
            <a:r>
              <a:rPr lang="en-US" sz="4800" dirty="0">
                <a:solidFill>
                  <a:srgbClr val="0033CC"/>
                </a:solidFill>
                <a:latin typeface="Calibri" pitchFamily="34" charset="0"/>
              </a:rPr>
              <a:t> del </a:t>
            </a:r>
            <a:r>
              <a:rPr lang="en-US" sz="4800" dirty="0" err="1">
                <a:solidFill>
                  <a:srgbClr val="0033CC"/>
                </a:solidFill>
                <a:latin typeface="Calibri" pitchFamily="34" charset="0"/>
              </a:rPr>
              <a:t>malato</a:t>
            </a:r>
            <a:r>
              <a:rPr lang="en-US" sz="4800" dirty="0">
                <a:solidFill>
                  <a:srgbClr val="0033CC"/>
                </a:solidFill>
                <a:latin typeface="Calibri" pitchFamily="34" charset="0"/>
              </a:rPr>
              <a:t> ”</a:t>
            </a:r>
            <a:endParaRPr lang="it-IT" sz="48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655841" y="4941168"/>
            <a:ext cx="57471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Dr KNOCK</a:t>
            </a:r>
          </a:p>
          <a:p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(da “</a:t>
            </a:r>
            <a:r>
              <a:rPr lang="it-IT" sz="2000" b="1" i="1" dirty="0">
                <a:solidFill>
                  <a:srgbClr val="FF0000"/>
                </a:solidFill>
                <a:latin typeface="Calibri" pitchFamily="34" charset="0"/>
              </a:rPr>
              <a:t>Il trionfo della medicina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” di J. </a:t>
            </a:r>
            <a:r>
              <a:rPr lang="it-IT" sz="2000" b="1" dirty="0" err="1">
                <a:solidFill>
                  <a:srgbClr val="FF0000"/>
                </a:solidFill>
                <a:latin typeface="Calibri" pitchFamily="34" charset="0"/>
              </a:rPr>
              <a:t>Romains</a:t>
            </a:r>
            <a:r>
              <a:rPr lang="it-IT" sz="2000" b="1" dirty="0">
                <a:solidFill>
                  <a:srgbClr val="FF0000"/>
                </a:solidFill>
                <a:latin typeface="Calibri" pitchFamily="34" charset="0"/>
              </a:rPr>
              <a:t> – 1923)</a:t>
            </a:r>
          </a:p>
        </p:txBody>
      </p:sp>
    </p:spTree>
    <p:extLst>
      <p:ext uri="{BB962C8B-B14F-4D97-AF65-F5344CB8AC3E}">
        <p14:creationId xmlns:p14="http://schemas.microsoft.com/office/powerpoint/2010/main" val="38856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56138" y="2420938"/>
          <a:ext cx="28575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Fotografia di Photo Editor" r:id="rId3" imgW="2857899" imgH="2076740" progId="">
                  <p:embed/>
                </p:oleObj>
              </mc:Choice>
              <mc:Fallback>
                <p:oleObj name="Fotografia di Photo Editor" r:id="rId3" imgW="2857899" imgH="2076740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138" y="2420938"/>
                        <a:ext cx="2857500" cy="207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495551" y="404813"/>
            <a:ext cx="73898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36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it-IT" sz="1600" b="1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it-IT" sz="4000" b="1">
                <a:latin typeface="Times New Roman" pitchFamily="18" charset="0"/>
              </a:rPr>
              <a:t>“</a:t>
            </a:r>
            <a:r>
              <a:rPr lang="it-IT" sz="4000" b="1" i="1">
                <a:latin typeface="Times New Roman" pitchFamily="18" charset="0"/>
              </a:rPr>
              <a:t>Sindrome del bruco sulla foglia</a:t>
            </a:r>
            <a:r>
              <a:rPr lang="it-IT" sz="4000" b="1">
                <a:latin typeface="Times New Roman" pitchFamily="18" charset="0"/>
              </a:rPr>
              <a:t>”</a:t>
            </a:r>
            <a:r>
              <a:rPr lang="it-IT" sz="2800" b="1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84069" y="4797426"/>
            <a:ext cx="8557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2400" b="1">
                <a:latin typeface="Times New Roman" pitchFamily="18" charset="0"/>
              </a:rPr>
              <a:t>Difetto tipico di tutte le professioni specialistiche</a:t>
            </a:r>
          </a:p>
          <a:p>
            <a:pPr algn="ctr" eaLnBrk="0" hangingPunct="0"/>
            <a:r>
              <a:rPr lang="it-IT" sz="2400" b="1">
                <a:latin typeface="Times New Roman" pitchFamily="18" charset="0"/>
              </a:rPr>
              <a:t>è che a forza di studiare la foglia</a:t>
            </a:r>
          </a:p>
          <a:p>
            <a:pPr algn="ctr" eaLnBrk="0" hangingPunct="0"/>
            <a:r>
              <a:rPr lang="it-IT" sz="2400" b="1">
                <a:latin typeface="Times New Roman" pitchFamily="18" charset="0"/>
              </a:rPr>
              <a:t>si finisce col pensare che al mondo esistono solo le sue nervature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0803861" y="6157090"/>
            <a:ext cx="1157618" cy="548542"/>
            <a:chOff x="7358082" y="6000768"/>
            <a:chExt cx="1157618" cy="548542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7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9962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855913" y="1789114"/>
            <a:ext cx="6462712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sz="4800" b="1">
                <a:solidFill>
                  <a:srgbClr val="FF3300"/>
                </a:solidFill>
                <a:latin typeface="Times New Roman" pitchFamily="18" charset="0"/>
              </a:rPr>
              <a:t>ORGANIZZAZIONE</a:t>
            </a:r>
          </a:p>
          <a:p>
            <a:pPr algn="ctr" eaLnBrk="0" hangingPunct="0"/>
            <a:r>
              <a:rPr lang="it-IT" sz="4800" b="1">
                <a:solidFill>
                  <a:srgbClr val="0070C0"/>
                </a:solidFill>
                <a:latin typeface="Times New Roman" pitchFamily="18" charset="0"/>
              </a:rPr>
              <a:t>=</a:t>
            </a:r>
          </a:p>
          <a:p>
            <a:pPr algn="ctr" eaLnBrk="0" hangingPunct="0"/>
            <a:r>
              <a:rPr lang="it-IT" sz="4800" b="1">
                <a:solidFill>
                  <a:srgbClr val="FF3300"/>
                </a:solidFill>
                <a:latin typeface="Times New Roman" pitchFamily="18" charset="0"/>
              </a:rPr>
              <a:t>LAVORARE INSIEME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600826" y="5373688"/>
            <a:ext cx="26463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2800" b="1">
                <a:solidFill>
                  <a:srgbClr val="0066FF"/>
                </a:solidFill>
                <a:latin typeface="Times New Roman" pitchFamily="18" charset="0"/>
              </a:rPr>
              <a:t>(F. Di Stanislao)</a:t>
            </a:r>
          </a:p>
        </p:txBody>
      </p:sp>
    </p:spTree>
    <p:extLst>
      <p:ext uri="{BB962C8B-B14F-4D97-AF65-F5344CB8AC3E}">
        <p14:creationId xmlns:p14="http://schemas.microsoft.com/office/powerpoint/2010/main" val="34993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5" y="1484784"/>
            <a:ext cx="8372475" cy="4392488"/>
          </a:xfrm>
        </p:spPr>
        <p:txBody>
          <a:bodyPr>
            <a:normAutofit lnSpcReduction="10000"/>
          </a:bodyPr>
          <a:lstStyle/>
          <a:p>
            <a:pPr marL="609600" indent="-609600" algn="ctr">
              <a:lnSpc>
                <a:spcPct val="90000"/>
              </a:lnSpc>
              <a:buNone/>
            </a:pPr>
            <a:r>
              <a:rPr lang="it-IT" sz="2200" u="sng" dirty="0">
                <a:solidFill>
                  <a:srgbClr val="0000FF"/>
                </a:solidFill>
              </a:rPr>
              <a:t> INSIEME </a:t>
            </a:r>
            <a:r>
              <a:rPr lang="it-IT" sz="2200" u="sng" dirty="0" err="1">
                <a:solidFill>
                  <a:srgbClr val="0000FF"/>
                </a:solidFill>
              </a:rPr>
              <a:t>DI</a:t>
            </a:r>
            <a:r>
              <a:rPr lang="it-IT" sz="2200" u="sng" dirty="0">
                <a:solidFill>
                  <a:srgbClr val="0000FF"/>
                </a:solidFill>
              </a:rPr>
              <a:t>:</a:t>
            </a:r>
          </a:p>
          <a:p>
            <a:pPr marL="609600" indent="-609600" algn="ctr">
              <a:lnSpc>
                <a:spcPct val="90000"/>
              </a:lnSpc>
              <a:buNone/>
            </a:pPr>
            <a:endParaRPr lang="it-IT" sz="2000" dirty="0">
              <a:solidFill>
                <a:srgbClr val="0000FF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it-IT" i="1" dirty="0" smtClean="0">
                <a:solidFill>
                  <a:srgbClr val="0000FF"/>
                </a:solidFill>
              </a:rPr>
              <a:t>ORGANISMI</a:t>
            </a:r>
          </a:p>
          <a:p>
            <a:pPr marL="609600" indent="-609600">
              <a:lnSpc>
                <a:spcPct val="90000"/>
              </a:lnSpc>
            </a:pPr>
            <a:r>
              <a:rPr lang="it-IT" i="1" dirty="0" smtClean="0">
                <a:solidFill>
                  <a:srgbClr val="0000FF"/>
                </a:solidFill>
              </a:rPr>
              <a:t>ISTITUZIONI</a:t>
            </a:r>
          </a:p>
          <a:p>
            <a:pPr marL="609600" indent="-609600">
              <a:lnSpc>
                <a:spcPct val="90000"/>
              </a:lnSpc>
            </a:pPr>
            <a:r>
              <a:rPr lang="it-IT" i="1" dirty="0" smtClean="0">
                <a:solidFill>
                  <a:srgbClr val="0000FF"/>
                </a:solidFill>
              </a:rPr>
              <a:t>RISORSE</a:t>
            </a:r>
          </a:p>
          <a:p>
            <a:pPr marL="609600" indent="-609600" algn="ctr">
              <a:buNone/>
            </a:pPr>
            <a:r>
              <a:rPr lang="it-IT" u="sng" dirty="0" smtClean="0">
                <a:solidFill>
                  <a:srgbClr val="0000FF"/>
                </a:solidFill>
              </a:rPr>
              <a:t> </a:t>
            </a:r>
            <a:r>
              <a:rPr lang="it-IT" sz="2200" u="sng" dirty="0">
                <a:solidFill>
                  <a:srgbClr val="0000FF"/>
                </a:solidFill>
              </a:rPr>
              <a:t>DEDICATI A:</a:t>
            </a:r>
          </a:p>
          <a:p>
            <a:pPr marL="609600" indent="-609600" algn="ctr">
              <a:buNone/>
            </a:pPr>
            <a:endParaRPr lang="en-US" sz="1000" dirty="0">
              <a:solidFill>
                <a:srgbClr val="0000FF"/>
              </a:solidFill>
              <a:cs typeface="Arial" charset="0"/>
            </a:endParaRP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TUTELA DELLA SALUTE </a:t>
            </a:r>
          </a:p>
          <a:p>
            <a:pPr marL="609600" indent="-609600">
              <a:buClr>
                <a:srgbClr val="FF0000"/>
              </a:buClr>
              <a:buFontTx/>
              <a:buAutoNum type="arabicPeriod"/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PRODUZIONE DI PRESTAZIONI SANITARIE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sz="2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992313" y="352426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703391" y="476251"/>
            <a:ext cx="88931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800" b="1" dirty="0">
                <a:solidFill>
                  <a:srgbClr val="FF0000"/>
                </a:solidFill>
              </a:rPr>
              <a:t>DEFINIZIONE </a:t>
            </a:r>
            <a:r>
              <a:rPr lang="it-IT" sz="3800" b="1" dirty="0" err="1">
                <a:solidFill>
                  <a:srgbClr val="FF0000"/>
                </a:solidFill>
              </a:rPr>
              <a:t>DI</a:t>
            </a:r>
            <a:r>
              <a:rPr lang="it-IT" sz="3800" b="1" dirty="0">
                <a:solidFill>
                  <a:srgbClr val="FF0000"/>
                </a:solidFill>
              </a:rPr>
              <a:t> SISTEMA SANITARIO</a:t>
            </a:r>
          </a:p>
        </p:txBody>
      </p:sp>
      <p:sp>
        <p:nvSpPr>
          <p:cNvPr id="27653" name="Rettangolo 7"/>
          <p:cNvSpPr>
            <a:spLocks noChangeArrowheads="1"/>
          </p:cNvSpPr>
          <p:nvPr/>
        </p:nvSpPr>
        <p:spPr bwMode="auto">
          <a:xfrm>
            <a:off x="8232338" y="5949950"/>
            <a:ext cx="1555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0033CC"/>
                </a:solidFill>
              </a:rPr>
              <a:t>(</a:t>
            </a:r>
            <a:r>
              <a:rPr lang="it-IT" b="1">
                <a:solidFill>
                  <a:srgbClr val="FF0000"/>
                </a:solidFill>
              </a:rPr>
              <a:t>O.M.S., 2000</a:t>
            </a:r>
            <a:r>
              <a:rPr lang="it-IT" b="1">
                <a:solidFill>
                  <a:srgbClr val="0033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42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0" y="476251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800" b="1" dirty="0">
                <a:solidFill>
                  <a:srgbClr val="FF0000"/>
                </a:solidFill>
              </a:rPr>
              <a:t>CHI E’ UN TUTORE</a:t>
            </a:r>
          </a:p>
        </p:txBody>
      </p:sp>
      <p:grpSp>
        <p:nvGrpSpPr>
          <p:cNvPr id="3" name="Gruppo 4"/>
          <p:cNvGrpSpPr/>
          <p:nvPr/>
        </p:nvGrpSpPr>
        <p:grpSpPr>
          <a:xfrm>
            <a:off x="10668000" y="6066555"/>
            <a:ext cx="1157618" cy="548542"/>
            <a:chOff x="7358082" y="6000768"/>
            <a:chExt cx="1157618" cy="548542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5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519159"/>
            <a:ext cx="9144000" cy="3741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7313">
              <a:lnSpc>
                <a:spcPct val="90000"/>
              </a:lnSpc>
              <a:spcBef>
                <a:spcPct val="20000"/>
              </a:spcBef>
            </a:pPr>
            <a:r>
              <a:rPr lang="it-IT" sz="2800" dirty="0">
                <a:solidFill>
                  <a:srgbClr val="3366FF"/>
                </a:solidFill>
              </a:rPr>
              <a:t>Dal latino </a:t>
            </a:r>
            <a:r>
              <a:rPr lang="it-IT" sz="2800" i="1" dirty="0">
                <a:solidFill>
                  <a:srgbClr val="3366FF"/>
                </a:solidFill>
              </a:rPr>
              <a:t>tutor </a:t>
            </a:r>
            <a:r>
              <a:rPr lang="it-IT" sz="2800" i="1" dirty="0" err="1">
                <a:solidFill>
                  <a:srgbClr val="3366FF"/>
                </a:solidFill>
              </a:rPr>
              <a:t>-oris</a:t>
            </a:r>
            <a:r>
              <a:rPr lang="it-IT" sz="2800" i="1" dirty="0">
                <a:solidFill>
                  <a:srgbClr val="3366FF"/>
                </a:solidFill>
              </a:rPr>
              <a:t> «difendere, proteggere»</a:t>
            </a:r>
          </a:p>
          <a:p>
            <a:pPr marL="87313">
              <a:lnSpc>
                <a:spcPct val="90000"/>
              </a:lnSpc>
              <a:spcBef>
                <a:spcPct val="20000"/>
              </a:spcBef>
            </a:pPr>
            <a:endParaRPr lang="it-IT" sz="2800" i="1" dirty="0">
              <a:solidFill>
                <a:srgbClr val="3366FF"/>
              </a:solidFill>
            </a:endParaRPr>
          </a:p>
          <a:p>
            <a:pPr marL="87313">
              <a:lnSpc>
                <a:spcPct val="90000"/>
              </a:lnSpc>
              <a:spcBef>
                <a:spcPct val="20000"/>
              </a:spcBef>
            </a:pPr>
            <a:r>
              <a:rPr lang="it-IT" sz="2800" dirty="0">
                <a:solidFill>
                  <a:srgbClr val="3366FF"/>
                </a:solidFill>
              </a:rPr>
              <a:t>Colui che cura gli interessi di una persona a diversi livelli, in diversi aspetti ed in diversi momenti della sua vita.</a:t>
            </a:r>
          </a:p>
          <a:p>
            <a:pPr marL="87313">
              <a:lnSpc>
                <a:spcPct val="90000"/>
              </a:lnSpc>
              <a:spcBef>
                <a:spcPct val="20000"/>
              </a:spcBef>
            </a:pPr>
            <a:endParaRPr lang="it-IT" sz="2800" dirty="0">
              <a:solidFill>
                <a:srgbClr val="3366FF"/>
              </a:solidFill>
            </a:endParaRPr>
          </a:p>
          <a:p>
            <a:pPr marL="87313">
              <a:lnSpc>
                <a:spcPct val="90000"/>
              </a:lnSpc>
              <a:spcBef>
                <a:spcPct val="20000"/>
              </a:spcBef>
            </a:pPr>
            <a:r>
              <a:rPr lang="it-IT" sz="2800" dirty="0">
                <a:solidFill>
                  <a:srgbClr val="3366FF"/>
                </a:solidFill>
              </a:rPr>
              <a:t>Esempi di Tutori Sanitari:</a:t>
            </a:r>
          </a:p>
          <a:p>
            <a:pPr marL="87313">
              <a:lnSpc>
                <a:spcPct val="90000"/>
              </a:lnSpc>
              <a:spcBef>
                <a:spcPct val="20000"/>
              </a:spcBef>
            </a:pPr>
            <a:r>
              <a:rPr lang="it-IT" sz="2800" i="1" dirty="0">
                <a:solidFill>
                  <a:srgbClr val="3366FF"/>
                </a:solidFill>
              </a:rPr>
              <a:t>I genitori, il Sindaco, Il Ministro della Salute, il Presidente della Regione, la ASL, l’assicurazione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endParaRPr lang="it-IT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8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799412" y="857251"/>
            <a:ext cx="3439716" cy="5036344"/>
            <a:chOff x="1791" y="0"/>
            <a:chExt cx="2889" cy="4230"/>
          </a:xfrm>
        </p:grpSpPr>
        <p:pic>
          <p:nvPicPr>
            <p:cNvPr id="5131" name="Picture 3" descr="asclepio_ige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1" y="482"/>
              <a:ext cx="2167" cy="3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 Box 4"/>
            <p:cNvSpPr txBox="1">
              <a:spLocks noChangeArrowheads="1"/>
            </p:cNvSpPr>
            <p:nvPr/>
          </p:nvSpPr>
          <p:spPr bwMode="auto">
            <a:xfrm>
              <a:off x="1822" y="0"/>
              <a:ext cx="285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3300" b="1" dirty="0">
                  <a:solidFill>
                    <a:srgbClr val="FF0000"/>
                  </a:solidFill>
                  <a:latin typeface="Arial" charset="0"/>
                </a:rPr>
                <a:t>ESCULAPIO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801540" y="1593058"/>
            <a:ext cx="7038976" cy="2497931"/>
            <a:chOff x="113" y="618"/>
            <a:chExt cx="5912" cy="2098"/>
          </a:xfrm>
        </p:grpSpPr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113" y="2251"/>
              <a:ext cx="111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3000" b="1" dirty="0">
                  <a:solidFill>
                    <a:srgbClr val="FF0000"/>
                  </a:solidFill>
                  <a:latin typeface="Arial" charset="0"/>
                </a:rPr>
                <a:t>Igea</a:t>
              </a:r>
            </a:p>
          </p:txBody>
        </p:sp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4195" y="2251"/>
              <a:ext cx="183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sz="3000" b="1">
                  <a:solidFill>
                    <a:srgbClr val="FF0000"/>
                  </a:solidFill>
                  <a:latin typeface="Arial" charset="0"/>
                </a:rPr>
                <a:t>Panacea</a:t>
              </a:r>
            </a:p>
          </p:txBody>
        </p:sp>
        <p:sp>
          <p:nvSpPr>
            <p:cNvPr id="5129" name="Line 8"/>
            <p:cNvSpPr>
              <a:spLocks noChangeShapeType="1"/>
            </p:cNvSpPr>
            <p:nvPr/>
          </p:nvSpPr>
          <p:spPr bwMode="auto">
            <a:xfrm flipH="1">
              <a:off x="930" y="618"/>
              <a:ext cx="1043" cy="14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0" name="Line 9"/>
            <p:cNvSpPr>
              <a:spLocks noChangeShapeType="1"/>
            </p:cNvSpPr>
            <p:nvPr/>
          </p:nvSpPr>
          <p:spPr bwMode="auto">
            <a:xfrm>
              <a:off x="3833" y="618"/>
              <a:ext cx="1043" cy="140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12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801542" y="4185050"/>
            <a:ext cx="6535340" cy="646510"/>
            <a:chOff x="113" y="2795"/>
            <a:chExt cx="5489" cy="543"/>
          </a:xfrm>
        </p:grpSpPr>
        <p:sp>
          <p:nvSpPr>
            <p:cNvPr id="202763" name="Text Box 11"/>
            <p:cNvSpPr txBox="1">
              <a:spLocks noChangeArrowheads="1"/>
            </p:cNvSpPr>
            <p:nvPr/>
          </p:nvSpPr>
          <p:spPr bwMode="auto">
            <a:xfrm>
              <a:off x="113" y="2795"/>
              <a:ext cx="1497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u="sng">
                  <a:solidFill>
                    <a:srgbClr val="FF0000"/>
                  </a:solidFill>
                  <a:latin typeface="Times New Roman" pitchFamily="18" charset="0"/>
                </a:rPr>
                <a:t>Extraclinica</a:t>
              </a:r>
              <a:endParaRPr lang="it-IT" sz="1200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0000"/>
                  </a:solidFill>
                  <a:latin typeface="Times New Roman" pitchFamily="18" charset="0"/>
                </a:rPr>
                <a:t>- prevenzione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>
                  <a:solidFill>
                    <a:srgbClr val="FF0000"/>
                  </a:solidFill>
                  <a:latin typeface="Times New Roman" pitchFamily="18" charset="0"/>
                </a:rPr>
                <a:t>- organizzazione</a:t>
              </a:r>
            </a:p>
          </p:txBody>
        </p:sp>
        <p:sp>
          <p:nvSpPr>
            <p:cNvPr id="202764" name="Text Box 12"/>
            <p:cNvSpPr txBox="1">
              <a:spLocks noChangeArrowheads="1"/>
            </p:cNvSpPr>
            <p:nvPr/>
          </p:nvSpPr>
          <p:spPr bwMode="auto">
            <a:xfrm>
              <a:off x="4195" y="2840"/>
              <a:ext cx="1407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u="sng">
                  <a:solidFill>
                    <a:srgbClr val="FF0000"/>
                  </a:solidFill>
                  <a:latin typeface="Times New Roman" pitchFamily="18" charset="0"/>
                </a:rPr>
                <a:t>Clinica</a:t>
              </a:r>
            </a:p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sz="1200" b="1" u="sng">
                  <a:solidFill>
                    <a:srgbClr val="FF0000"/>
                  </a:solidFill>
                  <a:latin typeface="Times New Roman" pitchFamily="18" charset="0"/>
                </a:rPr>
                <a:t>Riabilitazione</a:t>
              </a: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9ACFBB8-3D8A-43B6-A79A-7EE66D4204DE}" type="slidenum">
              <a:rPr lang="it-IT">
                <a:solidFill>
                  <a:srgbClr val="000000"/>
                </a:solidFill>
                <a:latin typeface="Times New Roman" pitchFamily="18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5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260648"/>
            <a:ext cx="7772400" cy="1143000"/>
          </a:xfrm>
        </p:spPr>
        <p:txBody>
          <a:bodyPr/>
          <a:lstStyle/>
          <a:p>
            <a:pPr eaLnBrk="1" hangingPunct="1"/>
            <a:r>
              <a:rPr lang="it-IT" sz="5400" u="sng" dirty="0">
                <a:solidFill>
                  <a:srgbClr val="FF0000"/>
                </a:solidFill>
              </a:rPr>
              <a:t>Attività sanitarie</a:t>
            </a:r>
            <a:endParaRPr lang="it-IT" sz="5400" dirty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68760"/>
            <a:ext cx="9144000" cy="4464496"/>
          </a:xfrm>
        </p:spPr>
        <p:txBody>
          <a:bodyPr/>
          <a:lstStyle/>
          <a:p>
            <a:pPr eaLnBrk="1" hangingPunct="1"/>
            <a:endParaRPr lang="it-IT" sz="1400" b="1" dirty="0"/>
          </a:p>
          <a:p>
            <a:pPr eaLnBrk="1" hangingPunct="1"/>
            <a:r>
              <a:rPr lang="it-IT" sz="4000" dirty="0">
                <a:solidFill>
                  <a:srgbClr val="0000FF"/>
                </a:solidFill>
              </a:rPr>
              <a:t>Prevenzione primaria</a:t>
            </a:r>
          </a:p>
          <a:p>
            <a:pPr eaLnBrk="1" hangingPunct="1"/>
            <a:r>
              <a:rPr lang="it-IT" sz="4000" dirty="0">
                <a:solidFill>
                  <a:srgbClr val="0000FF"/>
                </a:solidFill>
              </a:rPr>
              <a:t>Diagnosi ed intervento precoci (Prevenzione secondaria)</a:t>
            </a:r>
          </a:p>
          <a:p>
            <a:pPr eaLnBrk="1" hangingPunct="1"/>
            <a:r>
              <a:rPr lang="it-IT" sz="4000" dirty="0">
                <a:solidFill>
                  <a:srgbClr val="0000FF"/>
                </a:solidFill>
              </a:rPr>
              <a:t>Diagnosi e Terapia in fase conclamata di malattia</a:t>
            </a:r>
          </a:p>
          <a:p>
            <a:r>
              <a:rPr lang="it-IT" sz="4000" dirty="0">
                <a:solidFill>
                  <a:srgbClr val="0000FF"/>
                </a:solidFill>
              </a:rPr>
              <a:t>Riabilitazione</a:t>
            </a:r>
          </a:p>
          <a:p>
            <a:pPr eaLnBrk="1" hangingPunct="1">
              <a:buNone/>
            </a:pPr>
            <a:endParaRPr lang="it-IT" sz="4000" b="1" dirty="0"/>
          </a:p>
        </p:txBody>
      </p:sp>
      <p:grpSp>
        <p:nvGrpSpPr>
          <p:cNvPr id="2" name="Gruppo 6"/>
          <p:cNvGrpSpPr/>
          <p:nvPr/>
        </p:nvGrpSpPr>
        <p:grpSpPr>
          <a:xfrm>
            <a:off x="9979968" y="6093296"/>
            <a:ext cx="1809857" cy="648072"/>
            <a:chOff x="7236296" y="6021288"/>
            <a:chExt cx="1809857" cy="648072"/>
          </a:xfrm>
        </p:grpSpPr>
        <p:pic>
          <p:nvPicPr>
            <p:cNvPr id="8" name="Picture 3" descr="Z:\Logo nuovo Unisi 2012\LOGO_UNISI_ORIZZONTALE_NER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97226" y="6021288"/>
              <a:ext cx="1595254" cy="504056"/>
            </a:xfrm>
            <a:prstGeom prst="rect">
              <a:avLst/>
            </a:prstGeom>
            <a:noFill/>
          </p:spPr>
        </p:pic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236296" y="6300028"/>
              <a:ext cx="18098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it-IT" sz="1000" dirty="0">
                <a:latin typeface="Calibri" pitchFamily="34" charset="0"/>
              </a:endParaRPr>
            </a:p>
            <a:p>
              <a:pPr algn="ctr"/>
              <a:r>
                <a:rPr lang="it-IT" sz="800" b="1" i="1" dirty="0" err="1">
                  <a:latin typeface="Calibri" pitchFamily="34" charset="0"/>
                </a:rPr>
                <a:t>Health</a:t>
              </a:r>
              <a:r>
                <a:rPr lang="it-IT" sz="800" b="1" i="1" dirty="0">
                  <a:latin typeface="Calibri" pitchFamily="34" charset="0"/>
                </a:rPr>
                <a:t> Service </a:t>
              </a:r>
              <a:r>
                <a:rPr lang="it-IT" sz="800" b="1" i="1" dirty="0" err="1">
                  <a:latin typeface="Calibri" pitchFamily="34" charset="0"/>
                </a:rPr>
                <a:t>Research</a:t>
              </a:r>
              <a:r>
                <a:rPr lang="it-IT" sz="800" b="1" i="1" dirty="0">
                  <a:latin typeface="Calibri" pitchFamily="34" charset="0"/>
                </a:rPr>
                <a:t> </a:t>
              </a:r>
              <a:r>
                <a:rPr lang="it-IT" sz="800" b="1" i="1" dirty="0" err="1">
                  <a:latin typeface="Calibri" pitchFamily="34" charset="0"/>
                </a:rPr>
                <a:t>Laboratory</a:t>
              </a:r>
              <a:endParaRPr lang="it-IT" sz="800" b="1" i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75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3.gstatic.com/images?q=tbn:ANd9GcSfqatIYogYVIFxWubZTOQ8ST1nnEPVVL7BfmVHVOD98agn-CQfG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5561" y="2069209"/>
            <a:ext cx="2105025" cy="1924051"/>
          </a:xfrm>
          <a:prstGeom prst="rect">
            <a:avLst/>
          </a:prstGeom>
          <a:noFill/>
        </p:spPr>
      </p:pic>
      <p:pic>
        <p:nvPicPr>
          <p:cNvPr id="3" name="Picture 2" descr="https://encrypted-tbn3.gstatic.com/images?q=tbn:ANd9GcSfqatIYogYVIFxWubZTOQ8ST1nnEPVVL7BfmVHVOD98agn-CQfG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104" y="2069209"/>
            <a:ext cx="2105025" cy="1924051"/>
          </a:xfrm>
          <a:prstGeom prst="rect">
            <a:avLst/>
          </a:prstGeom>
          <a:noFill/>
        </p:spPr>
      </p:pic>
      <p:pic>
        <p:nvPicPr>
          <p:cNvPr id="4" name="Picture 2" descr="https://encrypted-tbn3.gstatic.com/images?q=tbn:ANd9GcSfqatIYogYVIFxWubZTOQ8ST1nnEPVVL7BfmVHVOD98agn-CQfG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5432" y="2069209"/>
            <a:ext cx="2105025" cy="192405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352694" y="4121317"/>
            <a:ext cx="1590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cap="all" dirty="0">
                <a:solidFill>
                  <a:srgbClr val="000000"/>
                </a:solidFill>
                <a:latin typeface="Comic Sans MS" pitchFamily="66" charset="0"/>
              </a:rPr>
              <a:t>PREVENZIONE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cap="all" dirty="0">
                <a:solidFill>
                  <a:srgbClr val="000000"/>
                </a:solidFill>
                <a:latin typeface="Comic Sans MS" pitchFamily="66" charset="0"/>
              </a:rPr>
              <a:t>COLLETTIVA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4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44619" y="412394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cap="all" dirty="0">
                <a:solidFill>
                  <a:srgbClr val="000000"/>
                </a:solidFill>
                <a:latin typeface="Comic Sans MS" pitchFamily="66" charset="0"/>
              </a:rPr>
              <a:t>OSPEDALE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69107" y="4123944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cap="all" dirty="0">
                <a:solidFill>
                  <a:srgbClr val="000000"/>
                </a:solidFill>
                <a:latin typeface="Comic Sans MS" pitchFamily="66" charset="0"/>
              </a:rPr>
              <a:t>ASSISTENZA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cap="all" dirty="0">
                <a:solidFill>
                  <a:srgbClr val="000000"/>
                </a:solidFill>
                <a:latin typeface="Comic Sans MS" pitchFamily="66" charset="0"/>
              </a:rPr>
              <a:t> TERRITORIALE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63416" y="5158818"/>
            <a:ext cx="2537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dirty="0">
                <a:solidFill>
                  <a:srgbClr val="FF0000"/>
                </a:solidFill>
                <a:latin typeface="Comic Sans MS" pitchFamily="66" charset="0"/>
              </a:rPr>
              <a:t>ATTESA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36898" y="5181465"/>
            <a:ext cx="38635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4400" b="1" dirty="0">
                <a:solidFill>
                  <a:srgbClr val="FFFF00"/>
                </a:solidFill>
                <a:latin typeface="Comic Sans MS" pitchFamily="66" charset="0"/>
              </a:rPr>
              <a:t>INIZIATIVA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389618" y="624341"/>
            <a:ext cx="5397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PRODUTTORI DI PRESTAZIONI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305" y="6217017"/>
            <a:ext cx="1158340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620714"/>
            <a:ext cx="7772400" cy="1470025"/>
          </a:xfrm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cap="all" dirty="0" err="1">
                <a:solidFill>
                  <a:srgbClr val="FF0000"/>
                </a:solidFill>
              </a:rPr>
              <a:t>missione</a:t>
            </a:r>
            <a:r>
              <a:rPr lang="en-US" sz="3200" b="1" i="1" cap="all" dirty="0">
                <a:solidFill>
                  <a:srgbClr val="FF0000"/>
                </a:solidFill>
              </a:rPr>
              <a:t/>
            </a:r>
            <a:br>
              <a:rPr lang="en-US" sz="3200" b="1" i="1" cap="all" dirty="0">
                <a:solidFill>
                  <a:srgbClr val="FF0000"/>
                </a:solidFill>
              </a:rPr>
            </a:br>
            <a:r>
              <a:rPr lang="en-US" sz="3200" b="1" i="1" dirty="0">
                <a:solidFill>
                  <a:srgbClr val="FF0000"/>
                </a:solidFill>
              </a:rPr>
              <a:t> del </a:t>
            </a:r>
            <a:r>
              <a:rPr lang="en-US" sz="3200" b="1" i="1" dirty="0" err="1">
                <a:solidFill>
                  <a:srgbClr val="FF0000"/>
                </a:solidFill>
              </a:rPr>
              <a:t>Servizio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Sanitario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Pubblico</a:t>
            </a:r>
            <a:endParaRPr lang="it-IT" sz="3200" b="1" i="1" dirty="0">
              <a:solidFill>
                <a:srgbClr val="FF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7350" y="2133601"/>
            <a:ext cx="6400800" cy="3311525"/>
          </a:xfrm>
        </p:spPr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sz="2800" i="1" dirty="0">
                <a:solidFill>
                  <a:schemeClr val="tx1"/>
                </a:solidFill>
              </a:rPr>
              <a:t>“Quella di garantire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attraverso</a:t>
            </a:r>
            <a:r>
              <a:rPr lang="en-US" sz="2800" i="1" dirty="0">
                <a:solidFill>
                  <a:schemeClr val="tx1"/>
                </a:solidFill>
              </a:rPr>
              <a:t> la </a:t>
            </a:r>
            <a:r>
              <a:rPr lang="en-US" sz="2800" i="1" dirty="0" err="1">
                <a:solidFill>
                  <a:schemeClr val="tx1"/>
                </a:solidFill>
              </a:rPr>
              <a:t>promozione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iniziative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utili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e</a:t>
            </a:r>
            <a:r>
              <a:rPr lang="en-US" sz="2800" i="1" dirty="0">
                <a:solidFill>
                  <a:schemeClr val="tx1"/>
                </a:solidFill>
              </a:rPr>
              <a:t> la </a:t>
            </a:r>
            <a:r>
              <a:rPr lang="en-US" sz="2800" i="1" dirty="0" err="1">
                <a:solidFill>
                  <a:schemeClr val="tx1"/>
                </a:solidFill>
              </a:rPr>
              <a:t>fornitura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appropriati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servizi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sanitari</a:t>
            </a:r>
            <a:r>
              <a:rPr lang="en-US" sz="2800" i="1" dirty="0">
                <a:solidFill>
                  <a:schemeClr val="tx1"/>
                </a:solidFill>
              </a:rPr>
              <a:t>, con un </a:t>
            </a:r>
            <a:r>
              <a:rPr lang="en-US" sz="2800" i="1" dirty="0" err="1">
                <a:solidFill>
                  <a:schemeClr val="tx1"/>
                </a:solidFill>
              </a:rPr>
              <a:t>costo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accettabile</a:t>
            </a:r>
            <a:r>
              <a:rPr lang="en-US" sz="2800" i="1" dirty="0">
                <a:solidFill>
                  <a:schemeClr val="tx1"/>
                </a:solidFill>
              </a:rPr>
              <a:t> per la </a:t>
            </a:r>
            <a:r>
              <a:rPr lang="en-US" sz="2800" i="1" dirty="0" err="1">
                <a:solidFill>
                  <a:schemeClr val="tx1"/>
                </a:solidFill>
              </a:rPr>
              <a:t>comunità</a:t>
            </a:r>
            <a:r>
              <a:rPr lang="en-US" sz="2800" i="1" dirty="0">
                <a:solidFill>
                  <a:schemeClr val="tx1"/>
                </a:solidFill>
              </a:rPr>
              <a:t>, </a:t>
            </a:r>
            <a:r>
              <a:rPr lang="en-US" sz="2800" i="1" dirty="0" err="1">
                <a:solidFill>
                  <a:schemeClr val="tx1"/>
                </a:solidFill>
              </a:rPr>
              <a:t>una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migliore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qualità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di</a:t>
            </a:r>
            <a:r>
              <a:rPr lang="en-US" sz="2800" i="1" dirty="0">
                <a:solidFill>
                  <a:schemeClr val="tx1"/>
                </a:solidFill>
              </a:rPr>
              <a:t> vita, </a:t>
            </a:r>
            <a:r>
              <a:rPr lang="en-US" sz="2800" i="1" dirty="0" err="1">
                <a:solidFill>
                  <a:schemeClr val="tx1"/>
                </a:solidFill>
              </a:rPr>
              <a:t>socialmente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professionalmente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più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attiva</a:t>
            </a:r>
            <a:r>
              <a:rPr lang="en-US" sz="2800" i="1" dirty="0">
                <a:solidFill>
                  <a:schemeClr val="tx1"/>
                </a:solidFill>
              </a:rPr>
              <a:t> per </a:t>
            </a:r>
            <a:r>
              <a:rPr lang="en-US" sz="2800" i="1" dirty="0" err="1">
                <a:solidFill>
                  <a:schemeClr val="tx1"/>
                </a:solidFill>
              </a:rPr>
              <a:t>il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maggior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numero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possibile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persone</a:t>
            </a:r>
            <a:r>
              <a:rPr lang="it-IT" sz="2800" i="1" dirty="0">
                <a:solidFill>
                  <a:schemeClr val="tx1"/>
                </a:solidFill>
              </a:rPr>
              <a:t>”</a:t>
            </a:r>
          </a:p>
        </p:txBody>
      </p:sp>
      <p:grpSp>
        <p:nvGrpSpPr>
          <p:cNvPr id="6" name="Gruppo 6"/>
          <p:cNvGrpSpPr/>
          <p:nvPr/>
        </p:nvGrpSpPr>
        <p:grpSpPr>
          <a:xfrm>
            <a:off x="9980613" y="6002761"/>
            <a:ext cx="1809857" cy="648072"/>
            <a:chOff x="7236296" y="6021288"/>
            <a:chExt cx="1809857" cy="648072"/>
          </a:xfrm>
        </p:grpSpPr>
        <p:pic>
          <p:nvPicPr>
            <p:cNvPr id="7" name="Picture 3" descr="Z: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97226" y="6021288"/>
              <a:ext cx="1595254" cy="504056"/>
            </a:xfrm>
            <a:prstGeom prst="rect">
              <a:avLst/>
            </a:prstGeom>
            <a:noFill/>
          </p:spPr>
        </p:pic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7236296" y="6300028"/>
              <a:ext cx="18098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it-IT" sz="1000" dirty="0">
                <a:latin typeface="Calibri" pitchFamily="34" charset="0"/>
              </a:endParaRPr>
            </a:p>
            <a:p>
              <a:pPr algn="ctr"/>
              <a:r>
                <a:rPr lang="it-IT" sz="800" b="1" i="1" dirty="0" err="1">
                  <a:latin typeface="Calibri" pitchFamily="34" charset="0"/>
                </a:rPr>
                <a:t>Health</a:t>
              </a:r>
              <a:r>
                <a:rPr lang="it-IT" sz="800" b="1" i="1" dirty="0">
                  <a:latin typeface="Calibri" pitchFamily="34" charset="0"/>
                </a:rPr>
                <a:t> Service </a:t>
              </a:r>
              <a:r>
                <a:rPr lang="it-IT" sz="800" b="1" i="1" dirty="0" err="1">
                  <a:latin typeface="Calibri" pitchFamily="34" charset="0"/>
                </a:rPr>
                <a:t>Research</a:t>
              </a:r>
              <a:r>
                <a:rPr lang="it-IT" sz="800" b="1" i="1" dirty="0">
                  <a:latin typeface="Calibri" pitchFamily="34" charset="0"/>
                </a:rPr>
                <a:t> </a:t>
              </a:r>
              <a:r>
                <a:rPr lang="it-IT" sz="800" b="1" i="1" dirty="0" err="1">
                  <a:latin typeface="Calibri" pitchFamily="34" charset="0"/>
                </a:rPr>
                <a:t>Laboratory</a:t>
              </a:r>
              <a:endParaRPr lang="it-IT" sz="800" b="1" i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5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nante\Desktop\siena-piazza-del-campo1.jpg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/>
          <a:stretch>
            <a:fillRect/>
          </a:stretch>
        </p:blipFill>
        <p:spPr bwMode="auto">
          <a:xfrm>
            <a:off x="1524000" y="0"/>
            <a:ext cx="9289032" cy="6858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763232" y="972017"/>
            <a:ext cx="3365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nicola.nante@unisi.it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835240" y="1404065"/>
            <a:ext cx="3237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www.publichealth.it</a:t>
            </a:r>
          </a:p>
        </p:txBody>
      </p:sp>
      <p:pic>
        <p:nvPicPr>
          <p:cNvPr id="8" name="Picture 13" descr="\\172.16.83.192\labprog\all_files\Logo nuovo Unisi 2012\LOGO_UNISI_VERTICALE_NE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50189"/>
          <a:stretch>
            <a:fillRect/>
          </a:stretch>
        </p:blipFill>
        <p:spPr bwMode="auto">
          <a:xfrm>
            <a:off x="1115535" y="116632"/>
            <a:ext cx="239865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\\172.16.83.192\labprog\all_files\Logo nuovo Unisi 2012\LOGO_UNISI_VERTICALE_NER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49811"/>
          <a:stretch>
            <a:fillRect/>
          </a:stretch>
        </p:blipFill>
        <p:spPr bwMode="auto">
          <a:xfrm>
            <a:off x="2699712" y="476672"/>
            <a:ext cx="202813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79505" y="2653125"/>
            <a:ext cx="88931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6000" b="1" i="1" dirty="0">
                <a:solidFill>
                  <a:srgbClr val="FF0000"/>
                </a:solidFill>
              </a:rPr>
              <a:t>Economia Sanitaria</a:t>
            </a:r>
          </a:p>
        </p:txBody>
      </p:sp>
    </p:spTree>
    <p:extLst>
      <p:ext uri="{BB962C8B-B14F-4D97-AF65-F5344CB8AC3E}">
        <p14:creationId xmlns:p14="http://schemas.microsoft.com/office/powerpoint/2010/main" val="39411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63751" y="3227389"/>
            <a:ext cx="8029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 of </a:t>
            </a:r>
            <a:r>
              <a:rPr lang="en-US" sz="2400" i="1" dirty="0">
                <a:solidFill>
                  <a:schemeClr val="tx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"organized efforts of society to develop policies for public health, disease prevention, health promotion and to promote social equity in the context of sustainable development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400" i="1" dirty="0">
                <a:solidFill>
                  <a:schemeClr val="tx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endParaRPr lang="it-IT" sz="2400" i="1" dirty="0">
              <a:solidFill>
                <a:schemeClr val="tx1">
                  <a:lumMod val="9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179638" y="1925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Public </a:t>
            </a:r>
            <a:r>
              <a:rPr lang="it-IT" sz="3200" b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</a:t>
            </a:r>
            <a:endParaRPr lang="it-IT" sz="32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316" name="Picture 4" descr="who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8" y="300038"/>
            <a:ext cx="15541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8653463" y="5076826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(OMS, 1996)</a:t>
            </a:r>
            <a:r>
              <a:rPr lang="it-IT" sz="3200" dirty="0">
                <a:solidFill>
                  <a:schemeClr val="tx1">
                    <a:lumMod val="9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94543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9288" y="836613"/>
            <a:ext cx="8229600" cy="54721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6600" dirty="0">
                <a:solidFill>
                  <a:srgbClr val="0000FF"/>
                </a:solidFill>
                <a:latin typeface="Garamond" pitchFamily="18" charset="0"/>
              </a:rPr>
              <a:t>L’</a:t>
            </a:r>
            <a:r>
              <a:rPr lang="it-IT" sz="6600" b="1" u="sng" dirty="0">
                <a:solidFill>
                  <a:srgbClr val="FF0000"/>
                </a:solidFill>
                <a:latin typeface="Garamond" pitchFamily="18" charset="0"/>
              </a:rPr>
              <a:t>ECONOMIA</a:t>
            </a:r>
            <a:r>
              <a:rPr lang="it-IT" sz="6600" dirty="0">
                <a:solidFill>
                  <a:srgbClr val="0000FF"/>
                </a:solidFill>
                <a:latin typeface="Garamond" pitchFamily="18" charset="0"/>
              </a:rPr>
              <a:t> STUDIA LE SCELTE IN CONDIZIONI </a:t>
            </a:r>
            <a:r>
              <a:rPr lang="it-IT" sz="6600" dirty="0" err="1">
                <a:solidFill>
                  <a:srgbClr val="0000FF"/>
                </a:solidFill>
                <a:latin typeface="Garamond" pitchFamily="18" charset="0"/>
              </a:rPr>
              <a:t>DI</a:t>
            </a:r>
            <a:r>
              <a:rPr lang="it-IT" sz="6600" dirty="0">
                <a:solidFill>
                  <a:srgbClr val="0000FF"/>
                </a:solidFill>
                <a:latin typeface="Garamond" pitchFamily="18" charset="0"/>
              </a:rPr>
              <a:t> SCARSITA’</a:t>
            </a:r>
            <a:r>
              <a:rPr lang="it-IT" sz="6600" dirty="0" err="1">
                <a:solidFill>
                  <a:srgbClr val="0000FF"/>
                </a:solidFill>
                <a:latin typeface="Garamond" pitchFamily="18" charset="0"/>
              </a:rPr>
              <a:t>DI</a:t>
            </a:r>
            <a:r>
              <a:rPr lang="it-IT" sz="6600" dirty="0">
                <a:solidFill>
                  <a:srgbClr val="0000FF"/>
                </a:solidFill>
                <a:latin typeface="Garamond" pitchFamily="18" charset="0"/>
              </a:rPr>
              <a:t> RISORSE</a:t>
            </a:r>
          </a:p>
        </p:txBody>
      </p:sp>
      <p:grpSp>
        <p:nvGrpSpPr>
          <p:cNvPr id="3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5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868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6000" b="1" u="sng" dirty="0">
                <a:solidFill>
                  <a:srgbClr val="FF3300"/>
                </a:solidFill>
                <a:latin typeface="Garamond" pitchFamily="18" charset="0"/>
              </a:rPr>
              <a:t>RISORSE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1544" y="1772817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6600" b="1" dirty="0">
                <a:solidFill>
                  <a:srgbClr val="0000FF"/>
                </a:solidFill>
                <a:latin typeface="Garamond" pitchFamily="18" charset="0"/>
              </a:rPr>
              <a:t>NON SONO SOLTANTO QUELLE MONETARIE</a:t>
            </a:r>
          </a:p>
        </p:txBody>
      </p:sp>
      <p:grpSp>
        <p:nvGrpSpPr>
          <p:cNvPr id="4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6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46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16945" y="1035496"/>
            <a:ext cx="2130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Risorse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233214" y="1989470"/>
            <a:ext cx="2476500" cy="393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Spazi fisici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Tecnologie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Finanziarie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Ecc…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9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364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68760"/>
            <a:ext cx="8642350" cy="1143000"/>
          </a:xfrm>
        </p:spPr>
        <p:txBody>
          <a:bodyPr/>
          <a:lstStyle/>
          <a:p>
            <a:pPr eaLnBrk="1" hangingPunct="1"/>
            <a:r>
              <a:rPr lang="it-IT" sz="4000" b="1" dirty="0">
                <a:solidFill>
                  <a:srgbClr val="FF3300"/>
                </a:solidFill>
                <a:latin typeface="Garamond" pitchFamily="18" charset="0"/>
              </a:rPr>
              <a:t>“ SCEGLIERE”</a:t>
            </a:r>
            <a:br>
              <a:rPr lang="it-IT" sz="4000" b="1" dirty="0">
                <a:solidFill>
                  <a:srgbClr val="FF3300"/>
                </a:solidFill>
                <a:latin typeface="Garamond" pitchFamily="18" charset="0"/>
              </a:rPr>
            </a:br>
            <a:r>
              <a:rPr lang="it-IT" sz="2400" dirty="0">
                <a:solidFill>
                  <a:srgbClr val="FF3300"/>
                </a:solidFill>
                <a:latin typeface="Garamond" pitchFamily="18" charset="0"/>
              </a:rPr>
              <a:t>(quali desideri possono essere soddisfatti e in quale misura)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1" y="3368676"/>
            <a:ext cx="8569325" cy="3489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b="1" dirty="0" smtClean="0">
                <a:solidFill>
                  <a:srgbClr val="FF3300"/>
                </a:solidFill>
                <a:latin typeface="Garamond" pitchFamily="18" charset="0"/>
              </a:rPr>
              <a:t>= </a:t>
            </a:r>
            <a:r>
              <a:rPr lang="it-IT" b="1" dirty="0" smtClean="0">
                <a:solidFill>
                  <a:srgbClr val="0000FF"/>
                </a:solidFill>
                <a:latin typeface="Garamond" pitchFamily="18" charset="0"/>
              </a:rPr>
              <a:t> PREFERIRE UN’ ALTERNATIVA</a:t>
            </a:r>
          </a:p>
          <a:p>
            <a:pPr eaLnBrk="1" hangingPunct="1">
              <a:buClr>
                <a:srgbClr val="FF3300"/>
              </a:buClr>
              <a:buFont typeface="Arial" charset="0"/>
              <a:buChar char="="/>
            </a:pPr>
            <a:endParaRPr lang="it-IT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eaLnBrk="1" hangingPunct="1">
              <a:buClr>
                <a:srgbClr val="FF3300"/>
              </a:buClr>
              <a:buFont typeface="Arial" charset="0"/>
              <a:buChar char="="/>
            </a:pPr>
            <a:r>
              <a:rPr lang="it-IT" b="1" dirty="0" smtClean="0">
                <a:solidFill>
                  <a:srgbClr val="0000FF"/>
                </a:solidFill>
                <a:latin typeface="Garamond" pitchFamily="18" charset="0"/>
              </a:rPr>
              <a:t> ESCLUDERE LE ALTRE ALTERNATIVE</a:t>
            </a:r>
          </a:p>
          <a:p>
            <a:pPr eaLnBrk="1" hangingPunct="1">
              <a:buFontTx/>
              <a:buNone/>
            </a:pPr>
            <a:endParaRPr lang="it-IT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grpSp>
        <p:nvGrpSpPr>
          <p:cNvPr id="8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10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283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VALUTAZIONE ECONOMICA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2933700"/>
            <a:ext cx="7315200" cy="1943100"/>
            <a:chOff x="672" y="1488"/>
            <a:chExt cx="4608" cy="1224"/>
          </a:xfrm>
        </p:grpSpPr>
        <p:sp>
          <p:nvSpPr>
            <p:cNvPr id="922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2" y="1488"/>
              <a:ext cx="1506" cy="7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COSTI</a:t>
              </a:r>
            </a:p>
          </p:txBody>
        </p:sp>
        <p:sp>
          <p:nvSpPr>
            <p:cNvPr id="9227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168" y="1488"/>
              <a:ext cx="2112" cy="7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BENEFICI</a:t>
              </a:r>
            </a:p>
          </p:txBody>
        </p:sp>
        <p:sp>
          <p:nvSpPr>
            <p:cNvPr id="922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64" y="2304"/>
              <a:ext cx="110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(rischi)</a:t>
              </a:r>
            </a:p>
          </p:txBody>
        </p:sp>
        <p:sp>
          <p:nvSpPr>
            <p:cNvPr id="922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648" y="2304"/>
              <a:ext cx="110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/>
                </a:rPr>
                <a:t>(utilità)</a:t>
              </a:r>
            </a:p>
          </p:txBody>
        </p:sp>
      </p:grpSp>
      <p:sp>
        <p:nvSpPr>
          <p:cNvPr id="9220" name="AutoShape 8"/>
          <p:cNvSpPr>
            <a:spLocks noChangeArrowheads="1"/>
          </p:cNvSpPr>
          <p:nvPr/>
        </p:nvSpPr>
        <p:spPr bwMode="auto">
          <a:xfrm>
            <a:off x="4191000" y="5181600"/>
            <a:ext cx="3657600" cy="609600"/>
          </a:xfrm>
          <a:prstGeom prst="curvedUpArrow">
            <a:avLst>
              <a:gd name="adj1" fmla="val 120000"/>
              <a:gd name="adj2" fmla="val 24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AutoShape 9"/>
          <p:cNvSpPr>
            <a:spLocks noChangeArrowheads="1"/>
          </p:cNvSpPr>
          <p:nvPr/>
        </p:nvSpPr>
        <p:spPr bwMode="auto">
          <a:xfrm rot="10800000">
            <a:off x="4038600" y="1981200"/>
            <a:ext cx="3657600" cy="609600"/>
          </a:xfrm>
          <a:prstGeom prst="curvedUpArrow">
            <a:avLst>
              <a:gd name="adj1" fmla="val 120000"/>
              <a:gd name="adj2" fmla="val 24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 flipH="1">
            <a:off x="5486400" y="3048000"/>
            <a:ext cx="609600" cy="99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18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20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512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783632" y="2276873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>
                <a:solidFill>
                  <a:srgbClr val="FF0000"/>
                </a:solidFill>
              </a:rPr>
              <a:t>Il miglior modo di essere </a:t>
            </a:r>
            <a:r>
              <a:rPr lang="it-IT" sz="4000" b="1" i="1" u="sng" dirty="0">
                <a:solidFill>
                  <a:srgbClr val="FF0000"/>
                </a:solidFill>
              </a:rPr>
              <a:t>egoista</a:t>
            </a:r>
            <a:r>
              <a:rPr lang="it-IT" sz="4000" b="1" i="1" dirty="0">
                <a:solidFill>
                  <a:srgbClr val="FF0000"/>
                </a:solidFill>
              </a:rPr>
              <a:t> è di essere </a:t>
            </a:r>
            <a:r>
              <a:rPr lang="it-IT" sz="4000" b="1" i="1" u="sng" dirty="0">
                <a:solidFill>
                  <a:srgbClr val="FF0000"/>
                </a:solidFill>
              </a:rPr>
              <a:t>altruista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464152" y="537321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E. DORIS</a:t>
            </a:r>
          </a:p>
          <a:p>
            <a:pPr algn="ctr"/>
            <a:r>
              <a:rPr lang="it-IT" dirty="0">
                <a:solidFill>
                  <a:schemeClr val="tx2"/>
                </a:solidFill>
              </a:rPr>
              <a:t>(imprenditore-banchiere),2017</a:t>
            </a:r>
          </a:p>
        </p:txBody>
      </p:sp>
    </p:spTree>
    <p:extLst>
      <p:ext uri="{BB962C8B-B14F-4D97-AF65-F5344CB8AC3E}">
        <p14:creationId xmlns:p14="http://schemas.microsoft.com/office/powerpoint/2010/main" val="1502156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05001" y="304801"/>
            <a:ext cx="83169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rgbClr val="006600"/>
                </a:solidFill>
              </a:rPr>
              <a:t>ALGORITMO DECISIONALE </a:t>
            </a:r>
          </a:p>
          <a:p>
            <a:pPr algn="ctr"/>
            <a:r>
              <a:rPr lang="it-IT" sz="4000" b="1" dirty="0">
                <a:solidFill>
                  <a:srgbClr val="006600"/>
                </a:solidFill>
              </a:rPr>
              <a:t>IN SANITA’ PUBBLICA</a:t>
            </a:r>
            <a:r>
              <a:rPr lang="it-IT" sz="4000" dirty="0">
                <a:solidFill>
                  <a:srgbClr val="006600"/>
                </a:solidFill>
              </a:rPr>
              <a:t>:</a:t>
            </a:r>
          </a:p>
        </p:txBody>
      </p:sp>
      <p:pic>
        <p:nvPicPr>
          <p:cNvPr id="26627" name="Picture 3" descr="j02955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608" y="4077072"/>
            <a:ext cx="2646542" cy="25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3613" y="2133600"/>
            <a:ext cx="5716588" cy="4129088"/>
            <a:chOff x="1247" y="1389"/>
            <a:chExt cx="3601" cy="2601"/>
          </a:xfrm>
        </p:grpSpPr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2400" y="2885"/>
              <a:ext cx="2448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3600" b="1" dirty="0">
                  <a:solidFill>
                    <a:srgbClr val="006600"/>
                  </a:solidFill>
                </a:rPr>
                <a:t>APPROPRIATEZZA e SOSTENIBILITA’</a:t>
              </a:r>
              <a:r>
                <a:rPr lang="it-IT" sz="3600" dirty="0">
                  <a:solidFill>
                    <a:srgbClr val="006600"/>
                  </a:solidFill>
                </a:rPr>
                <a:t> degli interventi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47" y="1389"/>
              <a:ext cx="3539" cy="1357"/>
              <a:chOff x="1247" y="1797"/>
              <a:chExt cx="3539" cy="1357"/>
            </a:xfrm>
          </p:grpSpPr>
          <p:sp>
            <p:nvSpPr>
              <p:cNvPr id="26631" name="Rectangle 7"/>
              <p:cNvSpPr>
                <a:spLocks noChangeArrowheads="1"/>
              </p:cNvSpPr>
              <p:nvPr/>
            </p:nvSpPr>
            <p:spPr bwMode="auto">
              <a:xfrm>
                <a:off x="1247" y="1797"/>
                <a:ext cx="3311" cy="72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6632" name="Text Box 8"/>
              <p:cNvSpPr txBox="1">
                <a:spLocks noChangeArrowheads="1"/>
              </p:cNvSpPr>
              <p:nvPr/>
            </p:nvSpPr>
            <p:spPr bwMode="auto">
              <a:xfrm>
                <a:off x="1474" y="1933"/>
                <a:ext cx="3312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3600" b="1" i="1" dirty="0">
                    <a:solidFill>
                      <a:srgbClr val="FF0000"/>
                    </a:solidFill>
                  </a:rPr>
                  <a:t>Costi - Rischi </a:t>
                </a:r>
                <a:r>
                  <a:rPr lang="it-IT" sz="4000" b="1" i="1" dirty="0">
                    <a:solidFill>
                      <a:srgbClr val="006600"/>
                    </a:solidFill>
                  </a:rPr>
                  <a:t>/</a:t>
                </a:r>
                <a:r>
                  <a:rPr lang="it-IT" sz="3600" b="1" i="1" dirty="0">
                    <a:solidFill>
                      <a:srgbClr val="FF0000"/>
                    </a:solidFill>
                  </a:rPr>
                  <a:t> Benefici</a:t>
                </a:r>
              </a:p>
            </p:txBody>
          </p:sp>
          <p:sp>
            <p:nvSpPr>
              <p:cNvPr id="26633" name="AutoShape 9"/>
              <p:cNvSpPr>
                <a:spLocks noChangeArrowheads="1"/>
              </p:cNvSpPr>
              <p:nvPr/>
            </p:nvSpPr>
            <p:spPr bwMode="auto">
              <a:xfrm rot="5400000">
                <a:off x="2581" y="2731"/>
                <a:ext cx="541" cy="306"/>
              </a:xfrm>
              <a:prstGeom prst="rightArrow">
                <a:avLst>
                  <a:gd name="adj1" fmla="val 50000"/>
                  <a:gd name="adj2" fmla="val 44199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14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16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244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7"/>
          <p:cNvGraphicFramePr>
            <a:graphicFrameLocks/>
          </p:cNvGraphicFramePr>
          <p:nvPr>
            <p:extLst/>
          </p:nvPr>
        </p:nvGraphicFramePr>
        <p:xfrm>
          <a:off x="1676400" y="1371600"/>
          <a:ext cx="8715436" cy="4631394"/>
        </p:xfrm>
        <a:graphic>
          <a:graphicData uri="http://schemas.openxmlformats.org/drawingml/2006/table">
            <a:tbl>
              <a:tblPr/>
              <a:tblGrid>
                <a:gridCol w="268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6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08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ECONOMIA: alcune definizioni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BENI  =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mezzi materiali di cui ci si serve per soddisfare bisogni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SERVIZI  =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prestazioni, attività immateriali in grado di soddisfare bisogni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CONSUMARE =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Soddisfare un bisogno mediante un bene o un servizio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9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694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9536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>
                <a:solidFill>
                  <a:srgbClr val="FF0000"/>
                </a:solidFill>
              </a:rPr>
              <a:t>BENI</a:t>
            </a:r>
          </a:p>
        </p:txBody>
      </p:sp>
      <p:sp>
        <p:nvSpPr>
          <p:cNvPr id="4" name="Freccia in giù 3"/>
          <p:cNvSpPr/>
          <p:nvPr/>
        </p:nvSpPr>
        <p:spPr>
          <a:xfrm rot="2336234">
            <a:off x="4949084" y="1801822"/>
            <a:ext cx="484632" cy="16138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 rot="19293857">
            <a:off x="6710601" y="1800012"/>
            <a:ext cx="484632" cy="1655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971800" y="3505200"/>
            <a:ext cx="2093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materiali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00800" y="3505200"/>
            <a:ext cx="2637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/>
              <a:t>immateriali</a:t>
            </a:r>
          </a:p>
        </p:txBody>
      </p:sp>
      <p:grpSp>
        <p:nvGrpSpPr>
          <p:cNvPr id="8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10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3794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Scansioni\SKMBT_C45113060412170.jpg"/>
          <p:cNvPicPr>
            <a:picLocks noChangeAspect="1" noChangeArrowheads="1"/>
          </p:cNvPicPr>
          <p:nvPr/>
        </p:nvPicPr>
        <p:blipFill>
          <a:blip r:embed="rId2" cstate="print"/>
          <a:srcRect t="3801" b="43700"/>
          <a:stretch>
            <a:fillRect/>
          </a:stretch>
        </p:blipFill>
        <p:spPr bwMode="auto">
          <a:xfrm rot="60000">
            <a:off x="2781300" y="625475"/>
            <a:ext cx="62357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782888" y="620713"/>
            <a:ext cx="6265862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292" name="CasellaDiTesto 5"/>
          <p:cNvSpPr txBox="1">
            <a:spLocks noChangeArrowheads="1"/>
          </p:cNvSpPr>
          <p:nvPr/>
        </p:nvSpPr>
        <p:spPr bwMode="auto">
          <a:xfrm>
            <a:off x="6888163" y="5876925"/>
            <a:ext cx="337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Tecnica Ospedaliera, Maggio 2013</a:t>
            </a:r>
          </a:p>
        </p:txBody>
      </p:sp>
    </p:spTree>
    <p:extLst>
      <p:ext uri="{BB962C8B-B14F-4D97-AF65-F5344CB8AC3E}">
        <p14:creationId xmlns:p14="http://schemas.microsoft.com/office/powerpoint/2010/main" val="33401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northeastplanning.com/adv_container/images/Web_img_73.jpg"/>
          <p:cNvPicPr>
            <a:picLocks noChangeAspect="1" noChangeArrowheads="1"/>
          </p:cNvPicPr>
          <p:nvPr/>
        </p:nvPicPr>
        <p:blipFill>
          <a:blip r:embed="rId3" cstate="print">
            <a:lum bright="74000" contrast="2000"/>
          </a:blip>
          <a:srcRect/>
          <a:stretch>
            <a:fillRect/>
          </a:stretch>
        </p:blipFill>
        <p:spPr bwMode="auto">
          <a:xfrm>
            <a:off x="1524000" y="788735"/>
            <a:ext cx="9144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8150" y="-108689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INTERVENTI SANITARI CON IL MAGGIORE IMPATTO SULLA ASPETTATIVA DI VITA: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2740025"/>
            <a:ext cx="8763000" cy="3352800"/>
          </a:xfrm>
        </p:spPr>
        <p:txBody>
          <a:bodyPr/>
          <a:lstStyle/>
          <a:p>
            <a:pPr algn="l" eaLnBrk="1" hangingPunct="1"/>
            <a:r>
              <a:rPr lang="it-IT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Controllo e trattamento delle acque</a:t>
            </a:r>
          </a:p>
          <a:p>
            <a:pPr algn="l" eaLnBrk="1" hangingPunct="1"/>
            <a:r>
              <a:rPr lang="it-IT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Vaccinazioni</a:t>
            </a:r>
          </a:p>
          <a:p>
            <a:pPr algn="l" eaLnBrk="1" hangingPunct="1"/>
            <a:r>
              <a:rPr lang="it-IT" sz="4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3) Terapie antibiotiche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0939663" y="6092825"/>
            <a:ext cx="1157618" cy="548542"/>
            <a:chOff x="7358082" y="6000768"/>
            <a:chExt cx="1157618" cy="548542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7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130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69" name="Group 57"/>
          <p:cNvGraphicFramePr>
            <a:graphicFrameLocks noGrp="1"/>
          </p:cNvGraphicFramePr>
          <p:nvPr>
            <p:ph/>
          </p:nvPr>
        </p:nvGraphicFramePr>
        <p:xfrm>
          <a:off x="1775520" y="1700809"/>
          <a:ext cx="8229600" cy="3986179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BISOGNO   =</a:t>
                      </a:r>
                      <a:endParaRPr kumimoji="0" 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differenza tra ciò che si prova e ciò che sarebbe desiderabile (</a:t>
                      </a:r>
                      <a:r>
                        <a:rPr kumimoji="0" lang="it-IT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capacità di ottenere beneficio da un intervento</a:t>
                      </a:r>
                      <a:r>
                        <a:rPr kumimoji="0" lang="it-IT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DOMANDA 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3DAE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richiesta di intervento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3DAE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OFFERTA   =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assistenza (</a:t>
                      </a:r>
                      <a:r>
                        <a:rPr kumimoji="0" lang="it-IT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beni, strutture, servizi, interventi</a:t>
                      </a:r>
                      <a:r>
                        <a:rPr kumimoji="0" lang="it-IT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 disponibile/fornita per soddisfare (</a:t>
                      </a:r>
                      <a:r>
                        <a:rPr kumimoji="0" lang="it-IT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eliminare</a:t>
                      </a: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3DAE"/>
                          </a:solidFill>
                          <a:effectLst/>
                          <a:latin typeface="Times New Roman" pitchFamily="18" charset="0"/>
                        </a:rPr>
                        <a:t>) bisogni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991544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ECONOMIA: alcune definizioni</a:t>
            </a:r>
          </a:p>
        </p:txBody>
      </p:sp>
      <p:grpSp>
        <p:nvGrpSpPr>
          <p:cNvPr id="4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6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21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292600" y="1268761"/>
            <a:ext cx="22352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MEDICO DI FIDUCIA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(agente)</a:t>
            </a:r>
            <a:endParaRPr lang="it-IT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07560" y="1265834"/>
            <a:ext cx="16367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PRODUTTORE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it-IT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PRESTAZIONE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47081" y="1265834"/>
            <a:ext cx="17970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PAZIENTE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(utente potenziale)</a:t>
            </a:r>
            <a:endParaRPr lang="it-IT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524000" y="2057400"/>
            <a:ext cx="2819400" cy="38862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960564" y="2971801"/>
            <a:ext cx="1849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2000">
                <a:latin typeface="Times New Roman" pitchFamily="18" charset="0"/>
              </a:rPr>
              <a:t>percepito</a:t>
            </a:r>
          </a:p>
          <a:p>
            <a:pPr eaLnBrk="0" hangingPunct="0"/>
            <a:endParaRPr lang="it-IT" altLang="it-IT" sz="2000">
              <a:latin typeface="Times New Roman" pitchFamily="18" charset="0"/>
            </a:endParaRPr>
          </a:p>
          <a:p>
            <a:pPr eaLnBrk="0" hangingPunct="0"/>
            <a:endParaRPr lang="it-IT" altLang="it-IT" sz="2000">
              <a:latin typeface="Times New Roman" pitchFamily="18" charset="0"/>
            </a:endParaRPr>
          </a:p>
          <a:p>
            <a:pPr eaLnBrk="0" hangingPunct="0"/>
            <a:endParaRPr lang="it-IT" altLang="it-IT" sz="2000">
              <a:latin typeface="Times New Roman" pitchFamily="18" charset="0"/>
            </a:endParaRPr>
          </a:p>
          <a:p>
            <a:pPr eaLnBrk="0" hangingPunct="0"/>
            <a:endParaRPr lang="it-IT" altLang="it-IT" sz="2000">
              <a:latin typeface="Times New Roman" pitchFamily="18" charset="0"/>
            </a:endParaRPr>
          </a:p>
          <a:p>
            <a:pPr algn="ctr" eaLnBrk="0" hangingPunct="0"/>
            <a:r>
              <a:rPr lang="it-IT" altLang="it-IT" sz="2000">
                <a:latin typeface="Times New Roman" pitchFamily="18" charset="0"/>
              </a:rPr>
              <a:t>non percepito</a:t>
            </a: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28956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8956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905001" y="3657600"/>
            <a:ext cx="2081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it-IT" sz="3200" b="1">
                <a:latin typeface="Times New Roman" pitchFamily="18" charset="0"/>
              </a:rPr>
              <a:t>BISOGNO</a:t>
            </a: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3503614" y="3124200"/>
            <a:ext cx="1068387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3886200" y="2057400"/>
            <a:ext cx="2819400" cy="38862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648200" y="2955926"/>
            <a:ext cx="1473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altLang="it-IT" sz="2000">
                <a:latin typeface="Times New Roman" pitchFamily="18" charset="0"/>
              </a:rPr>
              <a:t>espressa </a:t>
            </a:r>
          </a:p>
          <a:p>
            <a:pPr algn="ctr" eaLnBrk="0" hangingPunct="0"/>
            <a:endParaRPr lang="it-IT" altLang="it-IT" sz="2000">
              <a:latin typeface="Times New Roman" pitchFamily="18" charset="0"/>
            </a:endParaRPr>
          </a:p>
          <a:p>
            <a:pPr algn="ctr" eaLnBrk="0" hangingPunct="0"/>
            <a:endParaRPr lang="it-IT" altLang="it-IT" sz="2000">
              <a:latin typeface="Times New Roman" pitchFamily="18" charset="0"/>
            </a:endParaRPr>
          </a:p>
          <a:p>
            <a:pPr algn="ctr" eaLnBrk="0" hangingPunct="0"/>
            <a:endParaRPr lang="it-IT" altLang="it-IT" sz="2000">
              <a:latin typeface="Times New Roman" pitchFamily="18" charset="0"/>
            </a:endParaRPr>
          </a:p>
          <a:p>
            <a:pPr algn="ctr" eaLnBrk="0" hangingPunct="0"/>
            <a:endParaRPr lang="it-IT" altLang="it-IT" sz="2000">
              <a:latin typeface="Times New Roman" pitchFamily="18" charset="0"/>
            </a:endParaRPr>
          </a:p>
          <a:p>
            <a:pPr algn="ctr" eaLnBrk="0" hangingPunct="0"/>
            <a:r>
              <a:rPr lang="it-IT" altLang="it-IT" sz="2000">
                <a:latin typeface="Times New Roman" pitchFamily="18" charset="0"/>
              </a:rPr>
              <a:t>non espressa</a:t>
            </a: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343401" y="3687764"/>
            <a:ext cx="2352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it-IT" sz="3200" b="1">
                <a:latin typeface="Times New Roman" pitchFamily="18" charset="0"/>
              </a:rPr>
              <a:t>DOMANDA</a:t>
            </a: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54102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54102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5945188" y="3124200"/>
            <a:ext cx="1065212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6249988" y="2133600"/>
            <a:ext cx="2817812" cy="38862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7124578" y="2922568"/>
            <a:ext cx="11288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altLang="it-IT" sz="2000" dirty="0">
                <a:latin typeface="Times New Roman" pitchFamily="18" charset="0"/>
              </a:rPr>
              <a:t> esistente</a:t>
            </a:r>
          </a:p>
          <a:p>
            <a:pPr algn="ctr" eaLnBrk="0" hangingPunct="0"/>
            <a:endParaRPr lang="it-IT" altLang="it-IT" sz="2000" dirty="0">
              <a:latin typeface="Times New Roman" pitchFamily="18" charset="0"/>
            </a:endParaRPr>
          </a:p>
          <a:p>
            <a:pPr algn="ctr" eaLnBrk="0" hangingPunct="0"/>
            <a:endParaRPr lang="it-IT" altLang="it-IT" sz="2000" dirty="0">
              <a:latin typeface="Times New Roman" pitchFamily="18" charset="0"/>
            </a:endParaRPr>
          </a:p>
          <a:p>
            <a:pPr algn="ctr" eaLnBrk="0" hangingPunct="0"/>
            <a:endParaRPr lang="it-IT" altLang="it-IT" sz="2000" dirty="0">
              <a:latin typeface="Times New Roman" pitchFamily="18" charset="0"/>
            </a:endParaRPr>
          </a:p>
          <a:p>
            <a:pPr algn="ctr" eaLnBrk="0" hangingPunct="0"/>
            <a:endParaRPr lang="it-IT" altLang="it-IT" sz="2000" dirty="0">
              <a:latin typeface="Times New Roman" pitchFamily="18" charset="0"/>
            </a:endParaRPr>
          </a:p>
          <a:p>
            <a:pPr algn="ctr" eaLnBrk="0" hangingPunct="0"/>
            <a:endParaRPr lang="it-IT" altLang="it-IT" sz="2000" dirty="0">
              <a:latin typeface="Times New Roman" pitchFamily="18" charset="0"/>
            </a:endParaRP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V="1">
            <a:off x="77724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8112224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705601" y="3687764"/>
            <a:ext cx="21256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it-IT" sz="3200" b="1">
                <a:latin typeface="Times New Roman" pitchFamily="18" charset="0"/>
              </a:rPr>
              <a:t>OFFERTA</a:t>
            </a:r>
            <a:endParaRPr lang="it-IT" altLang="it-IT" sz="2400">
              <a:latin typeface="Times New Roman" pitchFamily="18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616281" y="1268761"/>
            <a:ext cx="22193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70000"/>
              </a:lnSpc>
              <a:defRPr/>
            </a:pPr>
            <a:r>
              <a:rPr 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PROGRAMMATORE </a:t>
            </a:r>
            <a:endParaRPr lang="it-IT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8277944" y="3124200"/>
            <a:ext cx="918444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9196388" y="2667000"/>
            <a:ext cx="1143000" cy="990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altLang="it-IT">
                <a:latin typeface="Times New Roman" pitchFamily="18" charset="0"/>
              </a:rPr>
              <a:t>bisogno</a:t>
            </a:r>
          </a:p>
          <a:p>
            <a:pPr algn="ctr" eaLnBrk="0" hangingPunct="0"/>
            <a:r>
              <a:rPr lang="it-IT" altLang="it-IT">
                <a:latin typeface="Times New Roman" pitchFamily="18" charset="0"/>
              </a:rPr>
              <a:t>soddisfatto</a:t>
            </a:r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8755304" y="4702837"/>
            <a:ext cx="411531" cy="9054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9196388" y="4221088"/>
            <a:ext cx="13716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it-IT" altLang="it-IT" dirty="0">
                <a:latin typeface="Times New Roman" pitchFamily="18" charset="0"/>
              </a:rPr>
              <a:t>prestazione</a:t>
            </a:r>
          </a:p>
          <a:p>
            <a:pPr eaLnBrk="0" hangingPunct="0"/>
            <a:r>
              <a:rPr lang="it-IT" altLang="it-IT" dirty="0">
                <a:latin typeface="Times New Roman" pitchFamily="18" charset="0"/>
              </a:rPr>
              <a:t>inappropriata,</a:t>
            </a:r>
          </a:p>
          <a:p>
            <a:pPr eaLnBrk="0" hangingPunct="0"/>
            <a:r>
              <a:rPr lang="it-IT" altLang="it-IT" dirty="0">
                <a:latin typeface="Times New Roman" pitchFamily="18" charset="0"/>
              </a:rPr>
              <a:t>spreco</a:t>
            </a: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8134400" y="5602490"/>
            <a:ext cx="1032434" cy="18541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9178930" y="5229200"/>
            <a:ext cx="1371600" cy="838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it-IT" altLang="it-IT" dirty="0">
                <a:latin typeface="Times New Roman" pitchFamily="18" charset="0"/>
              </a:rPr>
              <a:t>bisogno non</a:t>
            </a:r>
          </a:p>
          <a:p>
            <a:pPr eaLnBrk="0" hangingPunct="0"/>
            <a:r>
              <a:rPr lang="it-IT" altLang="it-IT" dirty="0">
                <a:latin typeface="Times New Roman" pitchFamily="18" charset="0"/>
              </a:rPr>
              <a:t>soddisfatto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749464" y="4478032"/>
            <a:ext cx="122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inutile o ridondante</a:t>
            </a: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7297836" y="4191000"/>
            <a:ext cx="0" cy="123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6960096" y="5373216"/>
            <a:ext cx="1317848" cy="37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inesistente</a:t>
            </a:r>
          </a:p>
        </p:txBody>
      </p:sp>
    </p:spTree>
    <p:extLst>
      <p:ext uri="{BB962C8B-B14F-4D97-AF65-F5344CB8AC3E}">
        <p14:creationId xmlns:p14="http://schemas.microsoft.com/office/powerpoint/2010/main" val="33496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 animBg="1"/>
      <p:bldP spid="21511" grpId="0"/>
      <p:bldP spid="21512" grpId="0" animBg="1"/>
      <p:bldP spid="21513" grpId="0" animBg="1"/>
      <p:bldP spid="21514" grpId="0"/>
      <p:bldP spid="21515" grpId="0" animBg="1"/>
      <p:bldP spid="21516" grpId="0" animBg="1"/>
      <p:bldP spid="21517" grpId="0"/>
      <p:bldP spid="21518" grpId="0"/>
      <p:bldP spid="21519" grpId="0" animBg="1"/>
      <p:bldP spid="21520" grpId="0" animBg="1"/>
      <p:bldP spid="21521" grpId="0" animBg="1"/>
      <p:bldP spid="21522" grpId="0" animBg="1"/>
      <p:bldP spid="21523" grpId="0"/>
      <p:bldP spid="21524" grpId="0" animBg="1"/>
      <p:bldP spid="21525" grpId="0" animBg="1"/>
      <p:bldP spid="21526" grpId="0"/>
      <p:bldP spid="21506" grpId="0"/>
      <p:bldP spid="4120" grpId="0" animBg="1"/>
      <p:bldP spid="4121" grpId="0" animBg="1"/>
      <p:bldP spid="28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/>
          <a:lstStyle/>
          <a:p>
            <a:r>
              <a:rPr lang="it-IT" sz="2700" b="1">
                <a:solidFill>
                  <a:srgbClr val="0000FF"/>
                </a:solidFill>
                <a:latin typeface="Times New Roman" pitchFamily="18" charset="0"/>
              </a:rPr>
              <a:t>ALTERAZIONI DELLA RELAZIONE B-D-O</a:t>
            </a:r>
            <a:endParaRPr lang="it-IT" sz="27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4191000" y="2057400"/>
            <a:ext cx="2286000" cy="2209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257800" y="2057400"/>
            <a:ext cx="2286000" cy="2209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724400" y="2895600"/>
            <a:ext cx="2286000" cy="22098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495800" y="3032126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0" y="312420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15000" y="44958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O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953000" y="3810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B-O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24600" y="37338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D-O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562600" y="24384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B-D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5410200" y="3200401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>
                <a:solidFill>
                  <a:srgbClr val="FF0000"/>
                </a:solidFill>
                <a:latin typeface="Calibri" pitchFamily="34" charset="0"/>
              </a:rPr>
              <a:t>B-D-O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3886200" y="32004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5867400" y="4953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7239000" y="335280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676400" y="2286000"/>
            <a:ext cx="22098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Bisogno non percepito</a:t>
            </a:r>
          </a:p>
          <a:p>
            <a:pPr>
              <a:lnSpc>
                <a:spcPct val="85000"/>
              </a:lnSpc>
            </a:pPr>
            <a:r>
              <a:rPr lang="it-IT" i="1">
                <a:solidFill>
                  <a:srgbClr val="FF0000"/>
                </a:solidFill>
                <a:latin typeface="Times New Roman" pitchFamily="18" charset="0"/>
              </a:rPr>
              <a:t>(es. prevenzione)</a:t>
            </a:r>
            <a:r>
              <a:rPr lang="it-IT" i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endParaRPr lang="it-IT" i="1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85000"/>
              </a:lnSpc>
            </a:pPr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Bisogno percepito</a:t>
            </a:r>
          </a:p>
          <a:p>
            <a:pPr>
              <a:lnSpc>
                <a:spcPct val="85000"/>
              </a:lnSpc>
            </a:pPr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Ma non espresso in domanda</a:t>
            </a:r>
          </a:p>
          <a:p>
            <a:pPr>
              <a:lnSpc>
                <a:spcPct val="85000"/>
              </a:lnSpc>
            </a:pPr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(es. autodiagnosi</a:t>
            </a:r>
            <a:r>
              <a:rPr lang="it-IT" i="1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it-IT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7696200" y="2898775"/>
            <a:ext cx="3124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Domanda impropria</a:t>
            </a:r>
            <a:endParaRPr lang="it-IT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1600">
                <a:solidFill>
                  <a:srgbClr val="FF0000"/>
                </a:solidFill>
                <a:latin typeface="Times New Roman" pitchFamily="18" charset="0"/>
              </a:rPr>
              <a:t>(rischio di induzione dell’offerta)</a:t>
            </a:r>
            <a:endParaRPr lang="it-IT" sz="1600" i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1600" i="1">
                <a:solidFill>
                  <a:srgbClr val="FF0000"/>
                </a:solidFill>
                <a:latin typeface="Times New Roman" pitchFamily="18" charset="0"/>
              </a:rPr>
              <a:t>(richiesta check-up)</a:t>
            </a:r>
            <a:r>
              <a:rPr lang="it-IT" sz="160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it-IT" sz="1600" i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819400" y="5384800"/>
            <a:ext cx="6324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Offerta impropria (</a:t>
            </a:r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rischio di induzione della domanda) </a:t>
            </a:r>
            <a:r>
              <a:rPr lang="it-IT" i="1">
                <a:solidFill>
                  <a:srgbClr val="FF0000"/>
                </a:solidFill>
                <a:latin typeface="Times New Roman" pitchFamily="18" charset="0"/>
              </a:rPr>
              <a:t>(pubblicità, eccesso di p-l)</a:t>
            </a:r>
            <a:endParaRPr lang="it-IT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657600" y="118745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Times New Roman" pitchFamily="18" charset="0"/>
              </a:rPr>
              <a:t>Domanda propria</a:t>
            </a:r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 in carenza di offerta</a:t>
            </a:r>
          </a:p>
          <a:p>
            <a:pPr algn="ctr"/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it-IT" i="1">
                <a:solidFill>
                  <a:srgbClr val="FF0000"/>
                </a:solidFill>
                <a:latin typeface="Times New Roman" pitchFamily="18" charset="0"/>
              </a:rPr>
              <a:t>trapianti d’organo, liste d’attesa</a:t>
            </a:r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it-IT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 flipH="1">
            <a:off x="5867400" y="1905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23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496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utoUpdateAnimBg="0"/>
      <p:bldP spid="15377" grpId="0" autoUpdateAnimBg="0"/>
      <p:bldP spid="15378" grpId="0" autoUpdateAnimBg="0"/>
      <p:bldP spid="1538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5791200" y="1219200"/>
            <a:ext cx="2286000" cy="2209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>
              <a:latin typeface="Calibri" pitchFamily="34" charset="0"/>
            </a:endParaRP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6781800" y="1219200"/>
            <a:ext cx="2286000" cy="2209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6324600" y="2133600"/>
            <a:ext cx="2286000" cy="2209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6000" y="1905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B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315200" y="3733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400800" y="2895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B</a:t>
            </a: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848600" y="2895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-O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086600" y="1676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B</a:t>
            </a: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it-IT" sz="2400" b="1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934200" y="251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B</a:t>
            </a: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it-IT" sz="2400" b="1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-</a:t>
            </a: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6096000" y="4572000"/>
            <a:ext cx="2133600" cy="2133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6248400" y="4572000"/>
            <a:ext cx="2133600" cy="2133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6324600" y="4648200"/>
            <a:ext cx="2209800" cy="2057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4724400" y="3429000"/>
            <a:ext cx="1295400" cy="2209800"/>
          </a:xfrm>
          <a:prstGeom prst="curvedRightArrow">
            <a:avLst>
              <a:gd name="adj1" fmla="val 34118"/>
              <a:gd name="adj2" fmla="val 68235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 flipH="1">
            <a:off x="8915400" y="3505200"/>
            <a:ext cx="1219200" cy="2209800"/>
          </a:xfrm>
          <a:prstGeom prst="curvedRightArrow">
            <a:avLst>
              <a:gd name="adj1" fmla="val 36250"/>
              <a:gd name="adj2" fmla="val 725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5532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latin typeface="Times New Roman" pitchFamily="18" charset="0"/>
              </a:rPr>
              <a:t>B </a:t>
            </a:r>
            <a:r>
              <a:rPr lang="it-IT" sz="2400" b="1">
                <a:latin typeface="Times New Roman" pitchFamily="18" charset="0"/>
                <a:sym typeface="Symbol" pitchFamily="18" charset="2"/>
              </a:rPr>
              <a:t></a:t>
            </a:r>
            <a:r>
              <a:rPr lang="it-IT" sz="24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it-IT" sz="24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D</a:t>
            </a:r>
            <a:r>
              <a:rPr lang="it-IT" sz="2400" b="1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 O</a:t>
            </a: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524000" y="22860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700" b="1">
                <a:solidFill>
                  <a:srgbClr val="0000FF"/>
                </a:solidFill>
                <a:latin typeface="Times New Roman" pitchFamily="18" charset="0"/>
              </a:rPr>
              <a:t>OBIETTIVO DELLA PROGRAMMAZIONE SANITARIA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752600" y="3090864"/>
            <a:ext cx="3352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>
                <a:solidFill>
                  <a:srgbClr val="FF0000"/>
                </a:solidFill>
                <a:latin typeface="Times New Roman" pitchFamily="18" charset="0"/>
              </a:rPr>
              <a:t>FAR COINCIDERE:</a:t>
            </a:r>
          </a:p>
          <a:p>
            <a:pPr>
              <a:spcBef>
                <a:spcPct val="50000"/>
              </a:spcBef>
            </a:pPr>
            <a:r>
              <a:rPr lang="it-IT" sz="2800" b="1">
                <a:solidFill>
                  <a:srgbClr val="0000FF"/>
                </a:solidFill>
                <a:latin typeface="Times New Roman" pitchFamily="18" charset="0"/>
              </a:rPr>
              <a:t>BISOGNO DOMANDA  OFFERTA</a:t>
            </a:r>
          </a:p>
        </p:txBody>
      </p:sp>
      <p:grpSp>
        <p:nvGrpSpPr>
          <p:cNvPr id="20" name="Gruppo 19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22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124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7"/>
          <p:cNvGraphicFramePr>
            <a:graphicFrameLocks/>
          </p:cNvGraphicFramePr>
          <p:nvPr>
            <p:extLst/>
          </p:nvPr>
        </p:nvGraphicFramePr>
        <p:xfrm>
          <a:off x="1676400" y="762001"/>
          <a:ext cx="8715436" cy="3522381"/>
        </p:xfrm>
        <a:graphic>
          <a:graphicData uri="http://schemas.openxmlformats.org/drawingml/2006/table">
            <a:tbl>
              <a:tblPr/>
              <a:tblGrid>
                <a:gridCol w="262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084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6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ECONOMIA: alcune definizioni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SCAMBIO =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b="1" i="0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trasferimento reciproco, cessione vicendevole di beni o di prestazioni</a:t>
                      </a:r>
                      <a:endParaRPr kumimoji="0" lang="it-IT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MERCATO =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luogo fisico o virtuale dove avvengono gli scambi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9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929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75520" y="2204864"/>
            <a:ext cx="8892480" cy="3312368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it-IT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SPESA=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esborso monetario per acquisire un determinato fattore </a:t>
            </a:r>
          </a:p>
          <a:p>
            <a:pPr algn="l" fontAlgn="base">
              <a:spcAft>
                <a:spcPct val="0"/>
              </a:spcAft>
            </a:pP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produttivo (logica </a:t>
            </a:r>
            <a:r>
              <a:rPr lang="it-IT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finanziaria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algn="l" fontAlgn="base"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COSTO = 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consumo di risorse (fisiche o monetarie) per produrre  </a:t>
            </a:r>
          </a:p>
          <a:p>
            <a:pPr algn="l" fontAlgn="base">
              <a:spcAft>
                <a:spcPct val="0"/>
              </a:spcAft>
            </a:pP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una determinata attività (logica </a:t>
            </a:r>
            <a:r>
              <a:rPr lang="it-IT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economica</a:t>
            </a:r>
            <a:r>
              <a:rPr lang="it-IT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65330" y="836713"/>
            <a:ext cx="6571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it-IT" sz="3600" b="1" u="sng" dirty="0">
                <a:solidFill>
                  <a:srgbClr val="FF0000"/>
                </a:solidFill>
                <a:latin typeface="Times New Roman" pitchFamily="18" charset="0"/>
              </a:rPr>
              <a:t>ECONOMIA: alcune definizioni</a:t>
            </a:r>
          </a:p>
        </p:txBody>
      </p:sp>
    </p:spTree>
    <p:extLst>
      <p:ext uri="{BB962C8B-B14F-4D97-AF65-F5344CB8AC3E}">
        <p14:creationId xmlns:p14="http://schemas.microsoft.com/office/powerpoint/2010/main" val="3995871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TIPOLOGIE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>
                <a:solidFill>
                  <a:srgbClr val="FF0000"/>
                </a:solidFill>
              </a:rPr>
              <a:t> COSTI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600201"/>
            <a:ext cx="8291264" cy="4525963"/>
          </a:xfrm>
        </p:spPr>
        <p:txBody>
          <a:bodyPr>
            <a:normAutofit fontScale="77500" lnSpcReduction="20000"/>
          </a:bodyPr>
          <a:lstStyle/>
          <a:p>
            <a:pPr marL="87313" indent="-87313"/>
            <a:r>
              <a:rPr lang="it-IT" dirty="0" smtClean="0">
                <a:solidFill>
                  <a:srgbClr val="0070C0"/>
                </a:solidFill>
              </a:rPr>
              <a:t>SPECIALI </a:t>
            </a:r>
            <a:r>
              <a:rPr lang="it-IT" sz="2600" dirty="0">
                <a:solidFill>
                  <a:srgbClr val="0070C0"/>
                </a:solidFill>
              </a:rPr>
              <a:t>(specifici per una determinata produzione)</a:t>
            </a:r>
            <a:endParaRPr lang="it-IT" dirty="0" smtClean="0">
              <a:solidFill>
                <a:srgbClr val="0070C0"/>
              </a:solidFill>
            </a:endParaRPr>
          </a:p>
          <a:p>
            <a:pPr marL="87313" indent="-87313"/>
            <a:r>
              <a:rPr lang="it-IT" dirty="0" smtClean="0">
                <a:solidFill>
                  <a:srgbClr val="0070C0"/>
                </a:solidFill>
              </a:rPr>
              <a:t>COMUNI </a:t>
            </a:r>
            <a:r>
              <a:rPr lang="it-IT" sz="2600" dirty="0">
                <a:solidFill>
                  <a:srgbClr val="0070C0"/>
                </a:solidFill>
              </a:rPr>
              <a:t>(relativi a tutto il sistema produttivo)</a:t>
            </a:r>
            <a:endParaRPr lang="it-IT" dirty="0" smtClean="0">
              <a:solidFill>
                <a:srgbClr val="0070C0"/>
              </a:solidFill>
            </a:endParaRPr>
          </a:p>
          <a:p>
            <a:endParaRPr lang="it-IT" dirty="0" smtClean="0">
              <a:solidFill>
                <a:srgbClr val="0070C0"/>
              </a:solidFill>
            </a:endParaRPr>
          </a:p>
          <a:p>
            <a:pPr marL="87313" indent="-87313"/>
            <a:r>
              <a:rPr lang="it-IT" dirty="0" smtClean="0">
                <a:solidFill>
                  <a:srgbClr val="0070C0"/>
                </a:solidFill>
              </a:rPr>
              <a:t>DIRETTI </a:t>
            </a:r>
            <a:r>
              <a:rPr lang="it-IT" sz="2600" dirty="0">
                <a:solidFill>
                  <a:srgbClr val="0070C0"/>
                </a:solidFill>
              </a:rPr>
              <a:t>(speciali + quota dei comuni)</a:t>
            </a:r>
            <a:endParaRPr lang="it-IT" dirty="0" smtClean="0">
              <a:solidFill>
                <a:srgbClr val="0070C0"/>
              </a:solidFill>
            </a:endParaRPr>
          </a:p>
          <a:p>
            <a:pPr marL="87313" indent="-87313"/>
            <a:r>
              <a:rPr lang="it-IT" dirty="0" smtClean="0">
                <a:solidFill>
                  <a:srgbClr val="0070C0"/>
                </a:solidFill>
              </a:rPr>
              <a:t>INDIRETTI </a:t>
            </a:r>
            <a:r>
              <a:rPr lang="it-IT" sz="2600" dirty="0">
                <a:solidFill>
                  <a:srgbClr val="0070C0"/>
                </a:solidFill>
              </a:rPr>
              <a:t>(comuni + quota degli speciali)</a:t>
            </a:r>
            <a:endParaRPr lang="it-IT" dirty="0" smtClean="0">
              <a:solidFill>
                <a:srgbClr val="0070C0"/>
              </a:solidFill>
            </a:endParaRPr>
          </a:p>
          <a:p>
            <a:endParaRPr lang="it-IT" dirty="0" smtClean="0">
              <a:solidFill>
                <a:srgbClr val="0070C0"/>
              </a:solidFill>
            </a:endParaRPr>
          </a:p>
          <a:p>
            <a:pPr marL="87313" indent="-87313"/>
            <a:r>
              <a:rPr lang="it-IT" dirty="0" smtClean="0">
                <a:solidFill>
                  <a:srgbClr val="0070C0"/>
                </a:solidFill>
              </a:rPr>
              <a:t>FISSI </a:t>
            </a:r>
            <a:r>
              <a:rPr lang="it-IT" sz="2600" dirty="0">
                <a:solidFill>
                  <a:srgbClr val="0070C0"/>
                </a:solidFill>
              </a:rPr>
              <a:t>(costanti al variare della produzione)</a:t>
            </a:r>
            <a:endParaRPr lang="it-IT" dirty="0" smtClean="0">
              <a:solidFill>
                <a:srgbClr val="0070C0"/>
              </a:solidFill>
            </a:endParaRPr>
          </a:p>
          <a:p>
            <a:pPr marL="87313" indent="-87313"/>
            <a:r>
              <a:rPr lang="it-IT" dirty="0" smtClean="0">
                <a:solidFill>
                  <a:srgbClr val="0070C0"/>
                </a:solidFill>
              </a:rPr>
              <a:t>VARIABILI </a:t>
            </a:r>
            <a:r>
              <a:rPr lang="it-IT" sz="2600" dirty="0">
                <a:solidFill>
                  <a:srgbClr val="0070C0"/>
                </a:solidFill>
              </a:rPr>
              <a:t>(variano con la quantità di beni o servizi prodotti)</a:t>
            </a:r>
            <a:endParaRPr lang="it-IT" dirty="0" smtClean="0">
              <a:solidFill>
                <a:srgbClr val="0070C0"/>
              </a:solidFill>
            </a:endParaRPr>
          </a:p>
          <a:p>
            <a:endParaRPr lang="it-IT" dirty="0" smtClean="0">
              <a:solidFill>
                <a:srgbClr val="0070C0"/>
              </a:solidFill>
            </a:endParaRPr>
          </a:p>
          <a:p>
            <a:pPr marL="0" indent="0"/>
            <a:r>
              <a:rPr lang="it-IT" dirty="0" smtClean="0">
                <a:solidFill>
                  <a:srgbClr val="0070C0"/>
                </a:solidFill>
              </a:rPr>
              <a:t>TOTALI </a:t>
            </a:r>
            <a:r>
              <a:rPr lang="it-IT" sz="2600" dirty="0">
                <a:solidFill>
                  <a:srgbClr val="0070C0"/>
                </a:solidFill>
              </a:rPr>
              <a:t>(fissi + variabili)</a:t>
            </a:r>
            <a:endParaRPr lang="it-IT" dirty="0" smtClean="0">
              <a:solidFill>
                <a:srgbClr val="0070C0"/>
              </a:solidFill>
            </a:endParaRPr>
          </a:p>
          <a:p>
            <a:pPr marL="87313" indent="-87313"/>
            <a:r>
              <a:rPr lang="it-IT" dirty="0" smtClean="0">
                <a:solidFill>
                  <a:srgbClr val="0070C0"/>
                </a:solidFill>
              </a:rPr>
              <a:t>MEDIO </a:t>
            </a:r>
            <a:r>
              <a:rPr lang="it-IT" sz="2600" dirty="0">
                <a:solidFill>
                  <a:srgbClr val="0070C0"/>
                </a:solidFill>
              </a:rPr>
              <a:t>(costo totale/ </a:t>
            </a:r>
            <a:r>
              <a:rPr lang="it-IT" sz="2600" dirty="0" err="1">
                <a:solidFill>
                  <a:srgbClr val="0070C0"/>
                </a:solidFill>
              </a:rPr>
              <a:t>n°</a:t>
            </a:r>
            <a:r>
              <a:rPr lang="it-IT" sz="2600" dirty="0">
                <a:solidFill>
                  <a:srgbClr val="0070C0"/>
                </a:solidFill>
              </a:rPr>
              <a:t> beni o servizi prodotti)</a:t>
            </a:r>
            <a:endParaRPr lang="it-IT" dirty="0" smtClean="0">
              <a:solidFill>
                <a:srgbClr val="0070C0"/>
              </a:solidFill>
            </a:endParaRPr>
          </a:p>
          <a:p>
            <a:pPr marL="87313" indent="-87313"/>
            <a:r>
              <a:rPr lang="it-IT" dirty="0" smtClean="0">
                <a:solidFill>
                  <a:srgbClr val="0070C0"/>
                </a:solidFill>
              </a:rPr>
              <a:t>MARGINALE </a:t>
            </a:r>
            <a:r>
              <a:rPr lang="it-IT" sz="2600" dirty="0">
                <a:solidFill>
                  <a:srgbClr val="0070C0"/>
                </a:solidFill>
              </a:rPr>
              <a:t>(aumento per ogni unità di produzione)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76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5520" y="1412777"/>
            <a:ext cx="862513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5400" b="1" dirty="0">
                <a:solidFill>
                  <a:srgbClr val="0000FF"/>
                </a:solidFill>
              </a:rPr>
              <a:t>L’</a:t>
            </a:r>
            <a:r>
              <a:rPr lang="it-IT" sz="5400" b="1" dirty="0">
                <a:solidFill>
                  <a:srgbClr val="FF0000"/>
                </a:solidFill>
              </a:rPr>
              <a:t>ECONOMIA</a:t>
            </a:r>
            <a:r>
              <a:rPr lang="it-IT" sz="5400" b="1" dirty="0">
                <a:solidFill>
                  <a:srgbClr val="0000FF"/>
                </a:solidFill>
              </a:rPr>
              <a:t> </a:t>
            </a:r>
          </a:p>
          <a:p>
            <a:pPr algn="ctr">
              <a:buNone/>
            </a:pPr>
            <a:r>
              <a:rPr lang="it-IT" sz="5400" b="1" dirty="0">
                <a:solidFill>
                  <a:srgbClr val="0000FF"/>
                </a:solidFill>
              </a:rPr>
              <a:t>NASCE ANZITUTTO PER</a:t>
            </a:r>
          </a:p>
          <a:p>
            <a:pPr algn="ctr">
              <a:buNone/>
            </a:pPr>
            <a:r>
              <a:rPr lang="it-IT" sz="5400" b="1" dirty="0">
                <a:solidFill>
                  <a:srgbClr val="0000FF"/>
                </a:solidFill>
              </a:rPr>
              <a:t> AGEVOLARE GLI SCAMBI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112225" y="5157193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(</a:t>
            </a:r>
            <a:r>
              <a:rPr lang="it-IT" sz="3600" dirty="0" err="1">
                <a:solidFill>
                  <a:srgbClr val="FF0000"/>
                </a:solidFill>
              </a:rPr>
              <a:t>N.NANTE</a:t>
            </a:r>
            <a:r>
              <a:rPr lang="it-IT" sz="3600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7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065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tangolo 65"/>
          <p:cNvSpPr/>
          <p:nvPr/>
        </p:nvSpPr>
        <p:spPr>
          <a:xfrm>
            <a:off x="1631504" y="980728"/>
            <a:ext cx="8856984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reccia curva 59"/>
          <p:cNvSpPr/>
          <p:nvPr/>
        </p:nvSpPr>
        <p:spPr>
          <a:xfrm rot="10800000" flipH="1">
            <a:off x="2351586" y="4977288"/>
            <a:ext cx="2664295" cy="1044000"/>
          </a:xfrm>
          <a:prstGeom prst="bentArrow">
            <a:avLst>
              <a:gd name="adj1" fmla="val 22506"/>
              <a:gd name="adj2" fmla="val 17879"/>
              <a:gd name="adj3" fmla="val 19504"/>
              <a:gd name="adj4" fmla="val 4375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1" name="Freccia curva 60"/>
          <p:cNvSpPr/>
          <p:nvPr/>
        </p:nvSpPr>
        <p:spPr>
          <a:xfrm rot="10800000" flipH="1">
            <a:off x="2927650" y="4869160"/>
            <a:ext cx="2088231" cy="720080"/>
          </a:xfrm>
          <a:prstGeom prst="bentArrow">
            <a:avLst>
              <a:gd name="adj1" fmla="val 33730"/>
              <a:gd name="adj2" fmla="val 29050"/>
              <a:gd name="adj3" fmla="val 25917"/>
              <a:gd name="adj4" fmla="val 4375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5" name="Freccia curva 54"/>
          <p:cNvSpPr/>
          <p:nvPr/>
        </p:nvSpPr>
        <p:spPr>
          <a:xfrm rot="10800000" flipV="1">
            <a:off x="7356392" y="1556792"/>
            <a:ext cx="2268000" cy="792088"/>
          </a:xfrm>
          <a:prstGeom prst="bentArrow">
            <a:avLst>
              <a:gd name="adj1" fmla="val 33730"/>
              <a:gd name="adj2" fmla="val 26485"/>
              <a:gd name="adj3" fmla="val 25917"/>
              <a:gd name="adj4" fmla="val 25093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4" name="Freccia curva 53"/>
          <p:cNvSpPr/>
          <p:nvPr/>
        </p:nvSpPr>
        <p:spPr>
          <a:xfrm rot="10800000">
            <a:off x="7536161" y="4869160"/>
            <a:ext cx="2268000" cy="792000"/>
          </a:xfrm>
          <a:prstGeom prst="bentArrow">
            <a:avLst>
              <a:gd name="adj1" fmla="val 33730"/>
              <a:gd name="adj2" fmla="val 26485"/>
              <a:gd name="adj3" fmla="val 25917"/>
              <a:gd name="adj4" fmla="val 4375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39616" y="188640"/>
            <a:ext cx="6755696" cy="6858000"/>
          </a:xfrm>
        </p:spPr>
        <p:txBody>
          <a:bodyPr vert="vert270">
            <a:noAutofit/>
          </a:bodyPr>
          <a:lstStyle/>
          <a:p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PREZZI</a:t>
            </a:r>
            <a:r>
              <a:rPr lang="it-IT" sz="3200" b="1" dirty="0">
                <a:latin typeface="Arial Narrow" pitchFamily="34" charset="0"/>
              </a:rPr>
              <a:t/>
            </a:r>
            <a:br>
              <a:rPr lang="it-IT" sz="3200" b="1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r>
              <a:rPr lang="it-IT" sz="1100" dirty="0">
                <a:latin typeface="Arial Narrow" pitchFamily="34" charset="0"/>
              </a:rPr>
              <a:t/>
            </a:r>
            <a:br>
              <a:rPr lang="it-IT" sz="1100" dirty="0">
                <a:latin typeface="Arial Narrow" pitchFamily="34" charset="0"/>
              </a:rPr>
            </a:br>
            <a:endParaRPr lang="it-IT" sz="1100" dirty="0">
              <a:latin typeface="Arial Narrow" pitchFamily="34" charset="0"/>
            </a:endParaRPr>
          </a:p>
        </p:txBody>
      </p:sp>
      <p:grpSp>
        <p:nvGrpSpPr>
          <p:cNvPr id="3" name="Gruppo 49"/>
          <p:cNvGrpSpPr/>
          <p:nvPr/>
        </p:nvGrpSpPr>
        <p:grpSpPr>
          <a:xfrm>
            <a:off x="1703512" y="1052736"/>
            <a:ext cx="8640960" cy="5544616"/>
            <a:chOff x="182538" y="108000"/>
            <a:chExt cx="9004026" cy="6720649"/>
          </a:xfrm>
        </p:grpSpPr>
        <p:sp>
          <p:nvSpPr>
            <p:cNvPr id="7" name="Connettore 6"/>
            <p:cNvSpPr/>
            <p:nvPr/>
          </p:nvSpPr>
          <p:spPr>
            <a:xfrm>
              <a:off x="3634364" y="4908464"/>
              <a:ext cx="2550857" cy="1275648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 mercato</a:t>
              </a:r>
            </a:p>
            <a:p>
              <a:pPr algn="ctr"/>
              <a:r>
                <a:rPr lang="it-IT" sz="2000" b="1" dirty="0"/>
                <a:t>dei fattori</a:t>
              </a:r>
            </a:p>
            <a:p>
              <a:pPr algn="ctr"/>
              <a:r>
                <a:rPr lang="it-IT" sz="2000" b="1" dirty="0"/>
                <a:t>produttivi </a:t>
              </a: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82538" y="1638777"/>
              <a:ext cx="1944216" cy="3231641"/>
            </a:xfrm>
            <a:prstGeom prst="rect">
              <a:avLst/>
            </a:prstGeom>
            <a:solidFill>
              <a:srgbClr val="F737D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2000" b="1" dirty="0"/>
            </a:p>
            <a:p>
              <a:pPr algn="ctr"/>
              <a:r>
                <a:rPr lang="it-IT" sz="2000" b="1" dirty="0"/>
                <a:t>C</a:t>
              </a:r>
              <a:r>
                <a:rPr lang="it-IT" sz="1400" b="1" spc="-100" dirty="0"/>
                <a:t>onsumatori</a:t>
              </a:r>
            </a:p>
            <a:p>
              <a:pPr algn="ctr"/>
              <a:r>
                <a:rPr lang="it-IT" sz="1400" b="1" spc="-100" dirty="0"/>
                <a:t>(soldi e voti)</a:t>
              </a:r>
            </a:p>
            <a:p>
              <a:pPr algn="ctr"/>
              <a:endParaRPr lang="it-IT" sz="2000" b="1" spc="-100" dirty="0"/>
            </a:p>
            <a:p>
              <a:pPr algn="ctr"/>
              <a:endParaRPr lang="it-IT" sz="2000" b="1" spc="-100" dirty="0"/>
            </a:p>
            <a:p>
              <a:pPr algn="ctr"/>
              <a:r>
                <a:rPr lang="it-IT" sz="3200" b="1" u="sng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Famiglie</a:t>
              </a:r>
            </a:p>
            <a:p>
              <a:pPr algn="ctr"/>
              <a:endParaRPr lang="it-IT" sz="2000" b="1" spc="-100" dirty="0"/>
            </a:p>
            <a:p>
              <a:pPr algn="ctr"/>
              <a:endParaRPr lang="it-IT" sz="2000" b="1" spc="-100" dirty="0"/>
            </a:p>
            <a:p>
              <a:pPr algn="ctr"/>
              <a:r>
                <a:rPr lang="it-IT" sz="1400" b="1" spc="-100" dirty="0"/>
                <a:t>Proprietari , Lavoratori, </a:t>
              </a:r>
              <a:r>
                <a:rPr lang="it-IT" sz="1400" b="1" spc="-100" dirty="0" err="1"/>
                <a:t>Impenditori</a:t>
              </a:r>
              <a:endParaRPr lang="it-IT" sz="1400" b="1" spc="-100" dirty="0"/>
            </a:p>
            <a:p>
              <a:pPr algn="ctr"/>
              <a:endParaRPr lang="it-IT" sz="2000" b="1" dirty="0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83034" y="6372036"/>
              <a:ext cx="1575209" cy="45661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OFFERTA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7674396" y="6372036"/>
              <a:ext cx="1512168" cy="447669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DOMANDA</a:t>
              </a: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7460793" y="108000"/>
              <a:ext cx="1725771" cy="44766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OFFERTA</a:t>
              </a: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46075" y="108000"/>
              <a:ext cx="1512168" cy="447669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DOMANDA</a:t>
              </a: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7167314" y="1638777"/>
              <a:ext cx="1944216" cy="3188765"/>
            </a:xfrm>
            <a:prstGeom prst="rect">
              <a:avLst/>
            </a:prstGeom>
            <a:solidFill>
              <a:srgbClr val="F737D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kern="1000" spc="-100" dirty="0"/>
                <a:t>Produzione</a:t>
              </a:r>
            </a:p>
            <a:p>
              <a:pPr algn="ctr"/>
              <a:endParaRPr lang="it-IT" sz="2000" b="1" kern="1000" spc="-100" dirty="0"/>
            </a:p>
            <a:p>
              <a:pPr algn="ctr"/>
              <a:endParaRPr lang="it-IT" sz="2000" b="1" kern="1000" spc="-100" dirty="0"/>
            </a:p>
            <a:p>
              <a:pPr algn="ctr"/>
              <a:r>
                <a:rPr lang="it-IT" sz="3200" b="1" u="sng" kern="1000" spc="-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Imprese</a:t>
              </a:r>
            </a:p>
            <a:p>
              <a:pPr algn="ctr"/>
              <a:endParaRPr lang="it-IT" sz="2000" b="1" kern="1000" spc="-100" dirty="0"/>
            </a:p>
            <a:p>
              <a:pPr algn="ctr"/>
              <a:endParaRPr lang="it-IT" sz="2000" b="1" kern="1000" spc="-100" dirty="0"/>
            </a:p>
            <a:p>
              <a:pPr algn="ctr"/>
              <a:r>
                <a:rPr lang="it-IT" sz="1400" b="1" kern="1000" spc="-100" dirty="0"/>
                <a:t>Salari, </a:t>
              </a:r>
            </a:p>
            <a:p>
              <a:pPr algn="ctr"/>
              <a:r>
                <a:rPr lang="it-IT" sz="1400" b="1" kern="1000" spc="-100" dirty="0"/>
                <a:t>rendite, interessi</a:t>
              </a:r>
            </a:p>
          </p:txBody>
        </p:sp>
        <p:sp>
          <p:nvSpPr>
            <p:cNvPr id="24" name="Connettore 23"/>
            <p:cNvSpPr/>
            <p:nvPr/>
          </p:nvSpPr>
          <p:spPr>
            <a:xfrm>
              <a:off x="3419872" y="404664"/>
              <a:ext cx="2550857" cy="1275506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2000" b="1" dirty="0"/>
                <a:t>mercato </a:t>
              </a:r>
            </a:p>
            <a:p>
              <a:pPr algn="ctr"/>
              <a:r>
                <a:rPr lang="it-IT" sz="2000" b="1" dirty="0"/>
                <a:t>dei beni</a:t>
              </a:r>
            </a:p>
            <a:p>
              <a:pPr algn="ctr"/>
              <a:r>
                <a:rPr lang="it-IT" sz="2000" b="1" dirty="0"/>
                <a:t>e servizi</a:t>
              </a:r>
            </a:p>
          </p:txBody>
        </p:sp>
        <p:sp>
          <p:nvSpPr>
            <p:cNvPr id="32" name="Freccia curva 31"/>
            <p:cNvSpPr/>
            <p:nvPr/>
          </p:nvSpPr>
          <p:spPr>
            <a:xfrm>
              <a:off x="1038767" y="703302"/>
              <a:ext cx="2363294" cy="935371"/>
            </a:xfrm>
            <a:prstGeom prst="bentArrow">
              <a:avLst>
                <a:gd name="adj1" fmla="val 33730"/>
                <a:gd name="adj2" fmla="val 26485"/>
                <a:gd name="adj3" fmla="val 25917"/>
                <a:gd name="adj4" fmla="val 4375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2058376" y="5211654"/>
              <a:ext cx="864096" cy="37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LAVORO</a:t>
              </a: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1259632" y="5648060"/>
              <a:ext cx="1944216" cy="37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TERRA, BENI, CAPITALI</a:t>
              </a: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6410322" y="5257588"/>
              <a:ext cx="864096" cy="37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BISOGNI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2040828" y="764704"/>
              <a:ext cx="1368153" cy="37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BISOGNI</a:t>
              </a: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6062990" y="806249"/>
              <a:ext cx="2448272" cy="373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SCARPE, CASE, PRESTAZIONI</a:t>
              </a:r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4943872" y="6608386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/>
              <a:t>(da </a:t>
            </a:r>
            <a:r>
              <a:rPr lang="it-IT" sz="1200" b="1" dirty="0" err="1"/>
              <a:t>L.Manzoli</a:t>
            </a:r>
            <a:r>
              <a:rPr lang="it-IT" sz="1200" b="1" dirty="0"/>
              <a:t>, 2008, modificata)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1775520" y="-171400"/>
            <a:ext cx="8496944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it-IT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FAMIGLIE, PRODUZIONE E MERCATO</a:t>
            </a:r>
          </a:p>
          <a:p>
            <a:pPr algn="ctr">
              <a:spcBef>
                <a:spcPct val="0"/>
              </a:spcBef>
            </a:pPr>
            <a:r>
              <a:rPr lang="it-IT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(Chi, cosa, come, per chi produrre ?)</a:t>
            </a:r>
          </a:p>
        </p:txBody>
      </p:sp>
    </p:spTree>
    <p:extLst>
      <p:ext uri="{BB962C8B-B14F-4D97-AF65-F5344CB8AC3E}">
        <p14:creationId xmlns:p14="http://schemas.microsoft.com/office/powerpoint/2010/main" val="38154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00545" y="908720"/>
            <a:ext cx="8229600" cy="11430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LIBERISMO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0525" y="2332038"/>
            <a:ext cx="849694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/>
              <a:t>Se c’è libera concorrenza, si raggiunge il miglior equilibrio tra qualità/prezzo</a:t>
            </a:r>
          </a:p>
          <a:p>
            <a:pPr algn="ctr">
              <a:buNone/>
            </a:pPr>
            <a:endParaRPr lang="it-IT" sz="3600" dirty="0"/>
          </a:p>
        </p:txBody>
      </p:sp>
      <p:grpSp>
        <p:nvGrpSpPr>
          <p:cNvPr id="4" name="Gruppo 3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6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6993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7528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OBIETTIVI FORMATIVI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7408" y="620688"/>
            <a:ext cx="11089232" cy="59766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b="1" dirty="0" smtClean="0"/>
              <a:t> </a:t>
            </a:r>
            <a:endParaRPr lang="it-IT" sz="1400" dirty="0" smtClean="0"/>
          </a:p>
          <a:p>
            <a:pPr lvl="0"/>
            <a:r>
              <a:rPr lang="it-IT" sz="1600" dirty="0"/>
              <a:t>rendere il futuro medico cosciente delle proprie potenzialità preventive e motivato ad esercitarle nella comunità assistita;</a:t>
            </a:r>
          </a:p>
          <a:p>
            <a:pPr lvl="0"/>
            <a:r>
              <a:rPr lang="it-IT" sz="1600" dirty="0"/>
              <a:t>abituare i futuri medici ad individuare i problemi sanitari prioritari della comunità assistita;</a:t>
            </a:r>
          </a:p>
          <a:p>
            <a:pPr lvl="0"/>
            <a:r>
              <a:rPr lang="it-IT" sz="1600" dirty="0"/>
              <a:t>fornire loro i presupposti scientifici e le basi metodologiche dell’Igiene con particolare enfasi sulle applicazioni della medicina preventiva a livello delle comunità locali;</a:t>
            </a:r>
          </a:p>
          <a:p>
            <a:pPr lvl="0"/>
            <a:r>
              <a:rPr lang="it-IT" sz="1600" dirty="0"/>
              <a:t>far loro conoscere, anche attraverso esperienze pratiche i principali aspetti strutturali, organizzativi, gestionali della assistenza sanitaria primaria, delle attività di prevenzione, dell’ospedale, incluse le problematiche poste dalla integrazione di tali servizi;</a:t>
            </a:r>
          </a:p>
          <a:p>
            <a:pPr lvl="0"/>
            <a:r>
              <a:rPr lang="it-IT" sz="1600" dirty="0"/>
              <a:t>far loro acquisire la capacità di applicare alle decisioni professionali (scelte diagnostiche, terapeutiche, organizzative) principi economici di base ed elementari analisi economiche (rapporto costi-rischi/benefici) </a:t>
            </a:r>
            <a:r>
              <a:rPr lang="it-IT" sz="1600" i="1" dirty="0"/>
              <a:t>ex ante</a:t>
            </a:r>
            <a:r>
              <a:rPr lang="it-IT" sz="1600" dirty="0"/>
              <a:t> ed </a:t>
            </a:r>
            <a:r>
              <a:rPr lang="it-IT" sz="1600" i="1" dirty="0"/>
              <a:t>ex post</a:t>
            </a:r>
            <a:r>
              <a:rPr lang="it-IT" sz="1600" dirty="0"/>
              <a:t>;</a:t>
            </a:r>
          </a:p>
          <a:p>
            <a:pPr lvl="0"/>
            <a:r>
              <a:rPr lang="it-IT" sz="1600" dirty="0"/>
              <a:t> far loro acquisire la capacità di operare nel rispetto delle norme generali che regolano l’organizzazione sanitaria, operando in modo coerente con gli obiettivi e le logiche operative del sistema sanitario e della struttura pubblica o privata di appartenenza;</a:t>
            </a:r>
          </a:p>
          <a:p>
            <a:pPr lvl="0"/>
            <a:r>
              <a:rPr lang="it-IT" sz="1600" dirty="0"/>
              <a:t>far loro acquisire capacità di integrazione e collaborazione con le diverse figure professionali, non solo sanitarie, dell’equipe e della struttura di appartenenza, riconoscendone e rispettandone ruoli e competenze nell’ambito di organizzazioni che prevedano raccordi orizzontali, verticali e matriciali;</a:t>
            </a:r>
          </a:p>
          <a:p>
            <a:pPr lvl="0"/>
            <a:r>
              <a:rPr lang="it-IT" sz="1600" dirty="0"/>
              <a:t>far loro acquisire capacità di impostare/progettare la propria attività e partecipare alla programmazione della semplice struttura di appartenenza con la logica del </a:t>
            </a:r>
            <a:r>
              <a:rPr lang="it-IT" sz="1600" i="1" dirty="0"/>
              <a:t>budget</a:t>
            </a:r>
            <a:r>
              <a:rPr lang="it-IT" sz="1600" dirty="0"/>
              <a:t> collegato a precisi e misurabili obiettivi assistenziali;</a:t>
            </a:r>
          </a:p>
          <a:p>
            <a:pPr lvl="0"/>
            <a:r>
              <a:rPr lang="it-IT" sz="1600" dirty="0"/>
              <a:t>far loro acquisire capacità di organizzare, valutare e ottimizzare l’utilizzo appropriato delle risorse strutturali e tecnologiche a disposizione, assicurando continua revisione e miglioramento della qualità assistenziale e assunzione di responsabilità sulla stessa;</a:t>
            </a:r>
          </a:p>
          <a:p>
            <a:pPr lvl="0"/>
            <a:r>
              <a:rPr lang="it-IT" sz="1600" dirty="0"/>
              <a:t>far loro elencare e descrivere il ruolo delle principali organizzazioni sanitarie internazionali.</a:t>
            </a:r>
          </a:p>
        </p:txBody>
      </p:sp>
    </p:spTree>
    <p:extLst>
      <p:ext uri="{BB962C8B-B14F-4D97-AF65-F5344CB8AC3E}">
        <p14:creationId xmlns:p14="http://schemas.microsoft.com/office/powerpoint/2010/main" val="10422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4572000" cy="85723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MONOPOLIO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24000" y="1783667"/>
            <a:ext cx="1571604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Un solo produttore</a:t>
            </a:r>
          </a:p>
          <a:p>
            <a:pPr algn="ctr"/>
            <a:r>
              <a:rPr lang="it-IT" sz="1050" b="1" dirty="0"/>
              <a:t>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523968" y="6104042"/>
            <a:ext cx="1659934" cy="2539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Tanti compratori</a:t>
            </a:r>
          </a:p>
        </p:txBody>
      </p:sp>
      <p:pic>
        <p:nvPicPr>
          <p:cNvPr id="16" name="Immagine 15" descr="gruppo-di-persone-in-una-formazione_318-44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4166" y="4572009"/>
            <a:ext cx="2612586" cy="2143140"/>
          </a:xfrm>
          <a:prstGeom prst="rect">
            <a:avLst/>
          </a:prstGeom>
        </p:spPr>
      </p:pic>
      <p:pic>
        <p:nvPicPr>
          <p:cNvPr id="1027" name="Picture 3" descr="C:\Users\bocci\Desktop\icona-azienda-Fotolia_17802168_XS-339x260.jpg"/>
          <p:cNvPicPr>
            <a:picLocks noChangeAspect="1" noChangeArrowheads="1"/>
          </p:cNvPicPr>
          <p:nvPr/>
        </p:nvPicPr>
        <p:blipFill>
          <a:blip r:embed="rId3" cstate="print"/>
          <a:srcRect l="3805"/>
          <a:stretch>
            <a:fillRect/>
          </a:stretch>
        </p:blipFill>
        <p:spPr bwMode="auto">
          <a:xfrm>
            <a:off x="2952729" y="714356"/>
            <a:ext cx="3136001" cy="2500330"/>
          </a:xfrm>
          <a:prstGeom prst="rect">
            <a:avLst/>
          </a:prstGeom>
          <a:noFill/>
        </p:spPr>
      </p:pic>
      <p:sp>
        <p:nvSpPr>
          <p:cNvPr id="19" name="Freccia a sinistra 18"/>
          <p:cNvSpPr/>
          <p:nvPr/>
        </p:nvSpPr>
        <p:spPr>
          <a:xfrm rot="16200000">
            <a:off x="3881422" y="3643314"/>
            <a:ext cx="928694" cy="2143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3"/>
          <p:cNvSpPr txBox="1">
            <a:spLocks/>
          </p:cNvSpPr>
          <p:nvPr/>
        </p:nvSpPr>
        <p:spPr>
          <a:xfrm>
            <a:off x="6096000" y="-25"/>
            <a:ext cx="4572032" cy="83099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4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MONOPSONIO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096000" y="1785926"/>
            <a:ext cx="2071702" cy="2539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Un solo compratore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953124" y="6104042"/>
            <a:ext cx="1643074" cy="2539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050" b="1" dirty="0"/>
              <a:t>Tanti produttori</a:t>
            </a:r>
          </a:p>
        </p:txBody>
      </p:sp>
      <p:pic>
        <p:nvPicPr>
          <p:cNvPr id="23" name="Picture 2" descr="C:\Users\bocci\Desktop\solosolo.jpg"/>
          <p:cNvPicPr>
            <a:picLocks noChangeAspect="1" noChangeArrowheads="1"/>
          </p:cNvPicPr>
          <p:nvPr/>
        </p:nvPicPr>
        <p:blipFill>
          <a:blip r:embed="rId4" cstate="print"/>
          <a:srcRect l="2243" r="88293" b="72000"/>
          <a:stretch>
            <a:fillRect/>
          </a:stretch>
        </p:blipFill>
        <p:spPr bwMode="auto">
          <a:xfrm>
            <a:off x="7810512" y="785794"/>
            <a:ext cx="2000264" cy="2652694"/>
          </a:xfrm>
          <a:prstGeom prst="rect">
            <a:avLst/>
          </a:prstGeom>
          <a:noFill/>
        </p:spPr>
      </p:pic>
      <p:pic>
        <p:nvPicPr>
          <p:cNvPr id="26" name="Picture 3" descr="C:\Users\bocci\Desktop\icona-azienda-Fotolia_17802168_XS-339x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4" y="4500570"/>
            <a:ext cx="1500198" cy="1150596"/>
          </a:xfrm>
          <a:prstGeom prst="rect">
            <a:avLst/>
          </a:prstGeom>
          <a:noFill/>
        </p:spPr>
      </p:pic>
      <p:cxnSp>
        <p:nvCxnSpPr>
          <p:cNvPr id="34" name="Connettore 1 33"/>
          <p:cNvCxnSpPr/>
          <p:nvPr/>
        </p:nvCxnSpPr>
        <p:spPr>
          <a:xfrm rot="5400000">
            <a:off x="2667000" y="3429000"/>
            <a:ext cx="685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3" descr="C:\Users\bocci\Desktop\icona-azienda-Fotolia_17802168_XS-339x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4" y="5643579"/>
            <a:ext cx="1479452" cy="1134685"/>
          </a:xfrm>
          <a:prstGeom prst="rect">
            <a:avLst/>
          </a:prstGeom>
          <a:noFill/>
        </p:spPr>
      </p:pic>
      <p:pic>
        <p:nvPicPr>
          <p:cNvPr id="22" name="Picture 3" descr="C:\Users\bocci\Desktop\icona-azienda-Fotolia_17802168_XS-339x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21" y="5715016"/>
            <a:ext cx="1490273" cy="1142984"/>
          </a:xfrm>
          <a:prstGeom prst="rect">
            <a:avLst/>
          </a:prstGeom>
          <a:noFill/>
        </p:spPr>
      </p:pic>
      <p:pic>
        <p:nvPicPr>
          <p:cNvPr id="25" name="Picture 3" descr="C:\Users\bocci\Desktop\icona-azienda-Fotolia_17802168_XS-339x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20" y="4500570"/>
            <a:ext cx="1500198" cy="1150596"/>
          </a:xfrm>
          <a:prstGeom prst="rect">
            <a:avLst/>
          </a:prstGeom>
          <a:noFill/>
        </p:spPr>
      </p:pic>
      <p:sp>
        <p:nvSpPr>
          <p:cNvPr id="27" name="Freccia a sinistra 26"/>
          <p:cNvSpPr/>
          <p:nvPr/>
        </p:nvSpPr>
        <p:spPr>
          <a:xfrm rot="5400000">
            <a:off x="8382016" y="3786190"/>
            <a:ext cx="928694" cy="21431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3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197768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ANOMALIE DEL MERCATO IN SANITÀ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512" y="1310940"/>
            <a:ext cx="8784976" cy="528641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it-IT" sz="2000" b="1" dirty="0">
                <a:cs typeface="Times New Roman" pitchFamily="18" charset="0"/>
              </a:rPr>
              <a:t>asimmetria informativa </a:t>
            </a:r>
            <a:r>
              <a:rPr lang="it-IT" sz="1600" b="1" dirty="0">
                <a:cs typeface="Times New Roman" pitchFamily="18" charset="0"/>
              </a:rPr>
              <a:t>(chi paga non ha adeguate informazioni sul prodotto da acquistare)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b="1" dirty="0">
                <a:cs typeface="Times New Roman" pitchFamily="18" charset="0"/>
              </a:rPr>
              <a:t>impossibilità decisionale del paziente nei casi di urgenza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b="1" dirty="0">
                <a:cs typeface="Times New Roman" pitchFamily="18" charset="0"/>
              </a:rPr>
              <a:t>la domanda non è espressa dal consumatore ma da un intermediario-agente </a:t>
            </a:r>
          </a:p>
          <a:p>
            <a:pPr algn="just">
              <a:buNone/>
            </a:pPr>
            <a:r>
              <a:rPr lang="it-IT" sz="2000" b="1" dirty="0">
                <a:cs typeface="Times New Roman" pitchFamily="18" charset="0"/>
              </a:rPr>
              <a:t>      </a:t>
            </a:r>
            <a:r>
              <a:rPr lang="it-IT" sz="1600" b="1" dirty="0">
                <a:cs typeface="Times New Roman" pitchFamily="18" charset="0"/>
              </a:rPr>
              <a:t>(il medico) </a:t>
            </a:r>
            <a:r>
              <a:rPr lang="it-IT" sz="2000" b="1" dirty="0">
                <a:cs typeface="Times New Roman" pitchFamily="18" charset="0"/>
              </a:rPr>
              <a:t>con inevitabili distorsioni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b="1" dirty="0">
                <a:cs typeface="Times New Roman" pitchFamily="18" charset="0"/>
              </a:rPr>
              <a:t>difficoltà nella definizione </a:t>
            </a:r>
            <a:r>
              <a:rPr lang="it-IT" sz="1600" b="1" dirty="0">
                <a:cs typeface="Times New Roman" pitchFamily="18" charset="0"/>
              </a:rPr>
              <a:t>(quantificazione e valorizzazione) </a:t>
            </a:r>
            <a:r>
              <a:rPr lang="it-IT" sz="2000" b="1" dirty="0">
                <a:cs typeface="Times New Roman" pitchFamily="18" charset="0"/>
              </a:rPr>
              <a:t>del prodotto salute/guarigione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b="1" dirty="0">
                <a:cs typeface="Times New Roman" pitchFamily="18" charset="0"/>
              </a:rPr>
              <a:t>la domanda è tendenzialmente infinita </a:t>
            </a:r>
            <a:r>
              <a:rPr lang="it-IT" sz="1600" b="1" dirty="0">
                <a:cs typeface="Times New Roman" pitchFamily="18" charset="0"/>
              </a:rPr>
              <a:t>(</a:t>
            </a:r>
            <a:r>
              <a:rPr lang="it-IT" sz="1600" b="1" dirty="0" err="1">
                <a:cs typeface="Times New Roman" pitchFamily="18" charset="0"/>
              </a:rPr>
              <a:t>es</a:t>
            </a:r>
            <a:r>
              <a:rPr lang="it-IT" sz="1600" b="1" dirty="0">
                <a:cs typeface="Times New Roman" pitchFamily="18" charset="0"/>
              </a:rPr>
              <a:t>: farmaci contro l’impotenza per anziani)</a:t>
            </a:r>
          </a:p>
          <a:p>
            <a:pPr algn="just">
              <a:buFont typeface="Wingdings" pitchFamily="2" charset="2"/>
              <a:buChar char="Ø"/>
            </a:pPr>
            <a:endParaRPr lang="it-IT" sz="2000" b="1" dirty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it-IT" sz="2000" b="1" dirty="0">
                <a:cs typeface="Times New Roman" pitchFamily="18" charset="0"/>
              </a:rPr>
              <a:t>la salute è un bene primario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464152" y="638132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(da </a:t>
            </a:r>
            <a:r>
              <a:rPr lang="it-IT" sz="1600" dirty="0" err="1"/>
              <a:t>L.Manzoli</a:t>
            </a:r>
            <a:r>
              <a:rPr lang="it-IT" sz="1600" dirty="0"/>
              <a:t>, 2008, modificata)</a:t>
            </a:r>
          </a:p>
        </p:txBody>
      </p:sp>
    </p:spTree>
    <p:extLst>
      <p:ext uri="{BB962C8B-B14F-4D97-AF65-F5344CB8AC3E}">
        <p14:creationId xmlns:p14="http://schemas.microsoft.com/office/powerpoint/2010/main" val="31212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nante\Desktop\accountant.gif"/>
          <p:cNvPicPr>
            <a:picLocks noChangeAspect="1" noChangeArrowheads="1"/>
          </p:cNvPicPr>
          <p:nvPr/>
        </p:nvPicPr>
        <p:blipFill>
          <a:blip r:embed="rId2" cstate="print">
            <a:lum bright="54000"/>
          </a:blip>
          <a:srcRect/>
          <a:stretch>
            <a:fillRect/>
          </a:stretch>
        </p:blipFill>
        <p:spPr bwMode="auto">
          <a:xfrm>
            <a:off x="7536160" y="3761435"/>
            <a:ext cx="1656184" cy="177624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2495600" y="3617420"/>
            <a:ext cx="2160240" cy="211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44000" contrast="-8000"/>
          </a:blip>
          <a:srcRect/>
          <a:stretch>
            <a:fillRect/>
          </a:stretch>
        </p:blipFill>
        <p:spPr bwMode="auto">
          <a:xfrm>
            <a:off x="5249157" y="1601195"/>
            <a:ext cx="16389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871864" y="2105252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chi possiede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67608" y="4265492"/>
            <a:ext cx="2046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/>
              <a:t>chi svolge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127814" y="4121475"/>
            <a:ext cx="2640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/>
              <a:t>chi organizza</a:t>
            </a:r>
          </a:p>
          <a:p>
            <a:pPr algn="ctr"/>
            <a:r>
              <a:rPr lang="it-IT" sz="2800" b="1" dirty="0"/>
              <a:t>(creatività)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24000" y="40466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</a:rPr>
              <a:t>Attori dell’economia</a:t>
            </a:r>
          </a:p>
        </p:txBody>
      </p:sp>
      <p:sp>
        <p:nvSpPr>
          <p:cNvPr id="19" name="Ovale 18"/>
          <p:cNvSpPr/>
          <p:nvPr/>
        </p:nvSpPr>
        <p:spPr>
          <a:xfrm>
            <a:off x="6888088" y="3689427"/>
            <a:ext cx="3024336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4583832" y="1457179"/>
            <a:ext cx="3024336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063552" y="3689427"/>
            <a:ext cx="3024336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10541306" y="6021288"/>
            <a:ext cx="1157618" cy="548542"/>
            <a:chOff x="7358082" y="6000768"/>
            <a:chExt cx="1157618" cy="548542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18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528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5839" y="126876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SOCIALISMO</a:t>
            </a:r>
            <a:r>
              <a:rPr lang="it-IT" sz="4800" dirty="0"/>
              <a:t/>
            </a:r>
            <a:br>
              <a:rPr lang="it-IT" sz="4800" dirty="0"/>
            </a:b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25349" y="2204865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Tx/>
              <a:buChar char="-"/>
            </a:pPr>
            <a:r>
              <a:rPr lang="it-IT" sz="3200" dirty="0"/>
              <a:t>La proprietà dei mezzi di produzione e delle imprese è nelle mani dello Stato</a:t>
            </a:r>
          </a:p>
          <a:p>
            <a:pPr marL="263525" indent="-263525">
              <a:buFontTx/>
              <a:buChar char="-"/>
            </a:pPr>
            <a:r>
              <a:rPr lang="it-IT" sz="3200" dirty="0"/>
              <a:t>Lo Stato decide cosa e quanto produrre</a:t>
            </a:r>
          </a:p>
          <a:p>
            <a:pPr marL="263525" indent="-263525">
              <a:buFontTx/>
              <a:buChar char="-"/>
            </a:pPr>
            <a:r>
              <a:rPr lang="it-IT" sz="3200" dirty="0"/>
              <a:t>Il prezzo non dipende dalla disponibilità di mercato ma solo dai costi di produzione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7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479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1544" y="1600200"/>
            <a:ext cx="8229600" cy="25488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400" i="1" dirty="0">
                <a:solidFill>
                  <a:srgbClr val="0070C0"/>
                </a:solidFill>
              </a:rPr>
              <a:t>« </a:t>
            </a:r>
            <a:r>
              <a:rPr lang="it-IT" sz="4400" i="1" dirty="0">
                <a:solidFill>
                  <a:srgbClr val="FF0000"/>
                </a:solidFill>
              </a:rPr>
              <a:t>Libertà ed uguaglianza </a:t>
            </a:r>
          </a:p>
          <a:p>
            <a:pPr marL="0" indent="0" algn="ctr">
              <a:buNone/>
            </a:pPr>
            <a:r>
              <a:rPr lang="it-IT" sz="4400" i="1" dirty="0">
                <a:solidFill>
                  <a:srgbClr val="FF0000"/>
                </a:solidFill>
              </a:rPr>
              <a:t>non sono (purtroppo) </a:t>
            </a:r>
          </a:p>
          <a:p>
            <a:pPr marL="0" indent="0" algn="ctr">
              <a:buNone/>
            </a:pPr>
            <a:r>
              <a:rPr lang="it-IT" sz="4400" i="1" dirty="0">
                <a:solidFill>
                  <a:srgbClr val="FF0000"/>
                </a:solidFill>
              </a:rPr>
              <a:t>amiche inseparabili </a:t>
            </a:r>
            <a:r>
              <a:rPr lang="it-IT" sz="4400" i="1" dirty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528049" y="4509120"/>
            <a:ext cx="2601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N.Bobbio</a:t>
            </a:r>
            <a:r>
              <a:rPr lang="it-IT" sz="2800" dirty="0">
                <a:solidFill>
                  <a:srgbClr val="0070C0"/>
                </a:solidFill>
              </a:rPr>
              <a:t>, 1994 </a:t>
            </a:r>
          </a:p>
        </p:txBody>
      </p:sp>
    </p:spTree>
    <p:extLst>
      <p:ext uri="{BB962C8B-B14F-4D97-AF65-F5344CB8AC3E}">
        <p14:creationId xmlns:p14="http://schemas.microsoft.com/office/powerpoint/2010/main" val="1935588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3.gstatic.com/images?q=tbn:ANd9GcSoz8Q88UJd2oUeQbgQ2DVYgpHlr7C6-Cwbo3NyWxYbqEa4glaM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49485">
            <a:off x="4924425" y="-53975"/>
            <a:ext cx="674688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0" y="836712"/>
            <a:ext cx="89296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000" b="1" dirty="0">
                <a:latin typeface="Times New Roman" pitchFamily="18" charset="0"/>
              </a:rPr>
              <a:t>OFFERTA </a:t>
            </a:r>
            <a:r>
              <a:rPr lang="it-IT" sz="3000" b="1" dirty="0" err="1">
                <a:latin typeface="Times New Roman" pitchFamily="18" charset="0"/>
              </a:rPr>
              <a:t>DI</a:t>
            </a:r>
            <a:r>
              <a:rPr lang="it-IT" sz="3000" b="1" dirty="0">
                <a:latin typeface="Times New Roman" pitchFamily="18" charset="0"/>
              </a:rPr>
              <a:t> </a:t>
            </a:r>
            <a:r>
              <a:rPr lang="it-IT" sz="3000" b="1" u="sng" dirty="0">
                <a:solidFill>
                  <a:srgbClr val="FF4747"/>
                </a:solidFill>
                <a:latin typeface="Times New Roman" pitchFamily="18" charset="0"/>
              </a:rPr>
              <a:t>BENI</a:t>
            </a:r>
            <a:r>
              <a:rPr lang="it-IT" sz="3000" b="1" dirty="0">
                <a:latin typeface="Times New Roman" pitchFamily="18" charset="0"/>
              </a:rPr>
              <a:t> E </a:t>
            </a:r>
            <a:r>
              <a:rPr lang="it-IT" sz="3000" b="1" u="sng" dirty="0">
                <a:solidFill>
                  <a:srgbClr val="FF4747"/>
                </a:solidFill>
                <a:latin typeface="Times New Roman" pitchFamily="18" charset="0"/>
              </a:rPr>
              <a:t>SERVIZI</a:t>
            </a:r>
            <a:r>
              <a:rPr lang="it-IT" sz="3000" b="1" dirty="0">
                <a:latin typeface="Times New Roman" pitchFamily="18" charset="0"/>
              </a:rPr>
              <a:t> SANITARI</a:t>
            </a:r>
            <a:endParaRPr lang="it-IT" sz="2900" dirty="0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31950" y="1390650"/>
            <a:ext cx="935038" cy="2808288"/>
          </a:xfrm>
          <a:prstGeom prst="rect">
            <a:avLst/>
          </a:prstGeom>
          <a:solidFill>
            <a:srgbClr val="00EE6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2200" b="1" dirty="0">
                <a:latin typeface="Times New Roman" pitchFamily="18" charset="0"/>
              </a:rPr>
              <a:t>Liberi</a:t>
            </a:r>
          </a:p>
          <a:p>
            <a:pPr algn="ctr" eaLnBrk="0" hangingPunct="0"/>
            <a:r>
              <a:rPr lang="it-IT" sz="2200" b="1" dirty="0">
                <a:latin typeface="Times New Roman" pitchFamily="18" charset="0"/>
              </a:rPr>
              <a:t>in</a:t>
            </a:r>
          </a:p>
          <a:p>
            <a:pPr algn="ctr" eaLnBrk="0" hangingPunct="0"/>
            <a:r>
              <a:rPr lang="it-IT" sz="2200" b="1" dirty="0">
                <a:latin typeface="Times New Roman" pitchFamily="18" charset="0"/>
              </a:rPr>
              <a:t>natura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667000" y="1390651"/>
            <a:ext cx="5943600" cy="13684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2200" b="1">
                <a:latin typeface="Times New Roman" pitchFamily="18" charset="0"/>
              </a:rPr>
              <a:t>Gratis al momento di fruirne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686801" y="1390651"/>
            <a:ext cx="1801813" cy="1368425"/>
          </a:xfrm>
          <a:prstGeom prst="rect">
            <a:avLst/>
          </a:prstGeom>
          <a:solidFill>
            <a:srgbClr val="FF8B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2200" b="1">
                <a:latin typeface="Times New Roman" pitchFamily="18" charset="0"/>
              </a:rPr>
              <a:t>Con prezzo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419600" y="2830513"/>
            <a:ext cx="4191000" cy="533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400">
                <a:latin typeface="Times New Roman" pitchFamily="18" charset="0"/>
              </a:rPr>
              <a:t>A   CARICO  DI: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19600" y="3436938"/>
            <a:ext cx="1531938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b="1">
                <a:latin typeface="Times New Roman" pitchFamily="18" charset="0"/>
              </a:rPr>
              <a:t>Assicurazione</a:t>
            </a:r>
          </a:p>
          <a:p>
            <a:pPr algn="ctr" eaLnBrk="0" hangingPunct="0"/>
            <a:r>
              <a:rPr lang="it-IT" b="1">
                <a:latin typeface="Times New Roman" pitchFamily="18" charset="0"/>
              </a:rPr>
              <a:t> privata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024564" y="3436938"/>
            <a:ext cx="1584325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b="1">
                <a:latin typeface="Times New Roman" pitchFamily="18" charset="0"/>
              </a:rPr>
              <a:t>Mutua</a:t>
            </a:r>
          </a:p>
          <a:p>
            <a:pPr algn="ctr" eaLnBrk="0" hangingPunct="0"/>
            <a:r>
              <a:rPr lang="it-IT" b="1">
                <a:latin typeface="Times New Roman" pitchFamily="18" charset="0"/>
              </a:rPr>
              <a:t> obbligatoria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80326" y="3436938"/>
            <a:ext cx="930275" cy="762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b="1">
                <a:latin typeface="Times New Roman" pitchFamily="18" charset="0"/>
              </a:rPr>
              <a:t>Fisco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688288" y="2830562"/>
            <a:ext cx="792088" cy="1368152"/>
          </a:xfrm>
          <a:prstGeom prst="rect">
            <a:avLst/>
          </a:prstGeom>
          <a:solidFill>
            <a:srgbClr val="FF8B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 eaLnBrk="0" hangingPunct="0">
              <a:defRPr/>
            </a:pPr>
            <a:r>
              <a:rPr lang="it-IT" sz="1300" dirty="0">
                <a:latin typeface="Times New Roman" pitchFamily="18" charset="0"/>
              </a:rPr>
              <a:t>LIBERO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9552384" y="2830562"/>
            <a:ext cx="936104" cy="1368152"/>
          </a:xfrm>
          <a:prstGeom prst="rect">
            <a:avLst/>
          </a:prstGeom>
          <a:solidFill>
            <a:srgbClr val="FF8B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wrap="none" anchor="ctr"/>
          <a:lstStyle/>
          <a:p>
            <a:pPr algn="ctr" eaLnBrk="0" hangingPunct="0">
              <a:defRPr/>
            </a:pPr>
            <a:r>
              <a:rPr lang="it-IT" sz="1300" dirty="0">
                <a:latin typeface="Times New Roman" pitchFamily="18" charset="0"/>
              </a:rPr>
              <a:t>AMMINISTRATO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690813" y="2830513"/>
            <a:ext cx="1676400" cy="1371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b="1">
                <a:latin typeface="Times New Roman" pitchFamily="18" charset="0"/>
              </a:rPr>
              <a:t>Per</a:t>
            </a:r>
          </a:p>
          <a:p>
            <a:pPr algn="ctr" eaLnBrk="0" hangingPunct="0"/>
            <a:r>
              <a:rPr lang="it-IT" b="1">
                <a:latin typeface="Times New Roman" pitchFamily="18" charset="0"/>
              </a:rPr>
              <a:t>benevolenza,</a:t>
            </a:r>
          </a:p>
          <a:p>
            <a:pPr algn="ctr" eaLnBrk="0" hangingPunct="0"/>
            <a:r>
              <a:rPr lang="it-IT" b="1">
                <a:latin typeface="Times New Roman" pitchFamily="18" charset="0"/>
              </a:rPr>
              <a:t>parentela,</a:t>
            </a:r>
          </a:p>
          <a:p>
            <a:pPr algn="ctr" eaLnBrk="0" hangingPunct="0"/>
            <a:r>
              <a:rPr lang="it-IT" b="1">
                <a:latin typeface="Times New Roman" pitchFamily="18" charset="0"/>
              </a:rPr>
              <a:t>volontariato</a:t>
            </a:r>
            <a:endParaRPr lang="it-IT">
              <a:latin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31950" y="4271963"/>
            <a:ext cx="6985000" cy="1077912"/>
          </a:xfrm>
          <a:prstGeom prst="rect">
            <a:avLst/>
          </a:prstGeom>
          <a:solidFill>
            <a:srgbClr val="FFFF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900" b="1">
                <a:latin typeface="Times New Roman" pitchFamily="18" charset="0"/>
              </a:rPr>
              <a:t>REGOLE DI ACCESSO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8686801" y="4271964"/>
            <a:ext cx="1801813" cy="1101725"/>
          </a:xfrm>
          <a:prstGeom prst="rect">
            <a:avLst/>
          </a:prstGeom>
          <a:solidFill>
            <a:srgbClr val="FF8B8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900" b="1">
                <a:latin typeface="Times New Roman" pitchFamily="18" charset="0"/>
              </a:rPr>
              <a:t>MERCATO</a:t>
            </a:r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8076" y="5141913"/>
            <a:ext cx="41767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4301" y="5418138"/>
            <a:ext cx="12684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4725" y="5645150"/>
            <a:ext cx="14033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1" descr="http://us.123rf.com/400wm/400/400/antonbrand/antonbrand1104/antonbrand110400145/9290217-cartoon-medico-curante-di-un-paziente-giovane-in-una-stanza-d-39-osped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7750" y="428625"/>
            <a:ext cx="107156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3" descr="http://www.clipartgratis.it/foto/mestieri/medico/medico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77813" y="2143125"/>
            <a:ext cx="8572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4" descr="C:\Documents and Settings\prisco\Desktop\dottoressa 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72065" y="188641"/>
            <a:ext cx="889113" cy="77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3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nimBg="1" autoUpdateAnimBg="0"/>
      <p:bldP spid="3077" grpId="0" animBg="1" autoUpdateAnimBg="0"/>
      <p:bldP spid="3078" grpId="0" animBg="1" autoUpdateAnimBg="0"/>
      <p:bldP spid="3079" grpId="0" animBg="1" autoUpdateAnimBg="0"/>
      <p:bldP spid="3080" grpId="0" animBg="1" autoUpdateAnimBg="0"/>
      <p:bldP spid="3081" grpId="0" animBg="1" autoUpdateAnimBg="0"/>
      <p:bldP spid="3082" grpId="0" animBg="1" autoUpdateAnimBg="0"/>
      <p:bldP spid="3085" grpId="0" animBg="1" autoUpdateAnimBg="0"/>
      <p:bldP spid="3086" grpId="0" animBg="1" autoUpdateAnimBg="0"/>
      <p:bldP spid="3087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46808"/>
            <a:ext cx="9144000" cy="14700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MODALITÀ </a:t>
            </a:r>
            <a:r>
              <a:rPr lang="it-IT" sz="3200" b="1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</a:t>
            </a:r>
            <a:r>
              <a:rPr lang="it-IT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PAGAMENTO DELLE SPESE SANITARIE</a:t>
            </a:r>
            <a:br>
              <a:rPr lang="it-IT" sz="32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it-IT" sz="3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19536" y="1412776"/>
            <a:ext cx="8568952" cy="5040560"/>
          </a:xfrm>
        </p:spPr>
        <p:txBody>
          <a:bodyPr>
            <a:normAutofit/>
          </a:bodyPr>
          <a:lstStyle/>
          <a:p>
            <a:pPr algn="l"/>
            <a:endParaRPr lang="it-IT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POCKET  </a:t>
            </a:r>
            <a:r>
              <a:rPr lang="it-I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(pagamento diretto del servizio da parte dei pazienti)</a:t>
            </a:r>
          </a:p>
          <a:p>
            <a:pPr algn="l"/>
            <a:endParaRPr lang="it-IT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ASSICURAZIONE PRIVATA INDIVIDUALE</a:t>
            </a:r>
            <a:endParaRPr lang="it-IT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endParaRPr lang="it-IT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ASSICURAZIONE PRIVATA COLLETTIVA</a:t>
            </a:r>
          </a:p>
          <a:p>
            <a:pPr algn="l"/>
            <a:endParaRPr lang="it-IT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it-IT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ASSICURAZIONE OBLIGATORIA</a:t>
            </a:r>
            <a:endParaRPr lang="it-IT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endParaRPr lang="it-IT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Ø"/>
            </a:pPr>
            <a:r>
              <a:rPr lang="it-I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TASSE  </a:t>
            </a:r>
            <a:r>
              <a:rPr lang="it-IT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Stato, Governo, Regione)</a:t>
            </a:r>
          </a:p>
          <a:p>
            <a:pPr algn="l">
              <a:buFont typeface="Arial" pitchFamily="34" charset="0"/>
              <a:buChar char="•"/>
            </a:pPr>
            <a:endParaRPr lang="it-IT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320136" y="623731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1600" dirty="0">
                <a:solidFill>
                  <a:srgbClr val="FF0000"/>
                </a:solidFill>
                <a:latin typeface="Calibri"/>
              </a:rPr>
              <a:t>(da L. </a:t>
            </a:r>
            <a:r>
              <a:rPr lang="it-IT" sz="1600" dirty="0" err="1">
                <a:solidFill>
                  <a:srgbClr val="FF0000"/>
                </a:solidFill>
                <a:latin typeface="Calibri"/>
              </a:rPr>
              <a:t>Manzoli</a:t>
            </a:r>
            <a:r>
              <a:rPr lang="it-IT" sz="1600" dirty="0">
                <a:solidFill>
                  <a:srgbClr val="FF0000"/>
                </a:solidFill>
                <a:latin typeface="Calibri"/>
              </a:rPr>
              <a:t>, 2008, modificata)</a:t>
            </a:r>
          </a:p>
        </p:txBody>
      </p:sp>
      <p:sp>
        <p:nvSpPr>
          <p:cNvPr id="5" name="Parentesi graffa chiusa 4"/>
          <p:cNvSpPr/>
          <p:nvPr/>
        </p:nvSpPr>
        <p:spPr>
          <a:xfrm>
            <a:off x="7032104" y="3501008"/>
            <a:ext cx="1152128" cy="1152128"/>
          </a:xfrm>
          <a:prstGeom prst="rightBrace">
            <a:avLst>
              <a:gd name="adj1" fmla="val 12825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56241" y="3831432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MUTUE</a:t>
            </a:r>
          </a:p>
        </p:txBody>
      </p:sp>
    </p:spTree>
    <p:extLst>
      <p:ext uri="{BB962C8B-B14F-4D97-AF65-F5344CB8AC3E}">
        <p14:creationId xmlns:p14="http://schemas.microsoft.com/office/powerpoint/2010/main" val="3076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981200" y="274638"/>
            <a:ext cx="8229600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IL TERZO PAGANTE</a:t>
            </a: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209800" y="1447800"/>
            <a:ext cx="3200400" cy="1752600"/>
          </a:xfrm>
          <a:prstGeom prst="flowChartPunchedTap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2400" b="1">
                <a:solidFill>
                  <a:srgbClr val="FFFF00"/>
                </a:solidFill>
                <a:latin typeface="Times New Roman" pitchFamily="18" charset="0"/>
              </a:rPr>
              <a:t>ASSICURAZIONI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962400" y="3200400"/>
            <a:ext cx="9906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 flipV="1">
            <a:off x="4724400" y="3048000"/>
            <a:ext cx="10668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715000" y="24384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7848600" y="2971800"/>
            <a:ext cx="1066800" cy="99060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7239000" y="1371600"/>
            <a:ext cx="3048000" cy="1676400"/>
          </a:xfrm>
          <a:prstGeom prst="flowChartPunchedTap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2400" b="1">
                <a:solidFill>
                  <a:srgbClr val="FFFF00"/>
                </a:solidFill>
                <a:latin typeface="Times New Roman" pitchFamily="18" charset="0"/>
              </a:rPr>
              <a:t>EROGATORI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905000" y="6019800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3276600" y="5867401"/>
            <a:ext cx="2362200" cy="309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Flussi finanziari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1905000" y="6477000"/>
            <a:ext cx="1143000" cy="0"/>
          </a:xfrm>
          <a:prstGeom prst="line">
            <a:avLst/>
          </a:prstGeom>
          <a:noFill/>
          <a:ln w="7620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3276600" y="63246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Servizi sanitari</a:t>
            </a: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4724400" y="4038600"/>
            <a:ext cx="3276600" cy="1676400"/>
          </a:xfrm>
          <a:prstGeom prst="flowChartPunchedTap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2400" b="1">
                <a:solidFill>
                  <a:srgbClr val="FFFF00"/>
                </a:solidFill>
                <a:latin typeface="Times New Roman" pitchFamily="18" charset="0"/>
              </a:rPr>
              <a:t>CITTADINI/PAZIENTI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9192344" y="6021288"/>
            <a:ext cx="1157618" cy="548542"/>
            <a:chOff x="7358082" y="6000768"/>
            <a:chExt cx="1157618" cy="548542"/>
          </a:xfrm>
        </p:grpSpPr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20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86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219199" y="257992"/>
            <a:ext cx="94488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3200" b="1" dirty="0">
                <a:solidFill>
                  <a:srgbClr val="FF3300"/>
                </a:solidFill>
                <a:latin typeface="Arial" pitchFamily="34" charset="0"/>
              </a:rPr>
              <a:t>FRENI DELLA DOMANDA IMPROPRIA</a:t>
            </a:r>
          </a:p>
          <a:p>
            <a:pPr algn="ctr">
              <a:spcBef>
                <a:spcPts val="600"/>
              </a:spcBef>
            </a:pPr>
            <a:r>
              <a:rPr lang="it-IT" sz="2700" b="1" dirty="0">
                <a:solidFill>
                  <a:srgbClr val="0066FF"/>
                </a:solidFill>
                <a:latin typeface="Arial" pitchFamily="34" charset="0"/>
              </a:rPr>
              <a:t>(limitazioni di accesso alle prestazioni gratuite)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489703" y="1511929"/>
            <a:ext cx="8084746" cy="635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200"/>
              </a:spcBef>
              <a:buFontTx/>
              <a:buChar char="•"/>
            </a:pPr>
            <a:r>
              <a:rPr lang="it-IT" sz="3200" dirty="0">
                <a:solidFill>
                  <a:srgbClr val="FF0000"/>
                </a:solidFill>
                <a:latin typeface="Arial" pitchFamily="34" charset="0"/>
              </a:rPr>
              <a:t> spazio-temporali </a:t>
            </a:r>
            <a:r>
              <a:rPr lang="it-IT" sz="2000" dirty="0">
                <a:solidFill>
                  <a:srgbClr val="FF0000"/>
                </a:solidFill>
                <a:latin typeface="Arial" pitchFamily="34" charset="0"/>
              </a:rPr>
              <a:t>(distanza, orari apertura, ecc.)</a:t>
            </a:r>
          </a:p>
          <a:p>
            <a:pPr>
              <a:spcBef>
                <a:spcPts val="2200"/>
              </a:spcBef>
              <a:buFontTx/>
              <a:buChar char="•"/>
            </a:pPr>
            <a:r>
              <a:rPr lang="it-IT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it-IT" sz="3200" dirty="0" err="1">
                <a:solidFill>
                  <a:srgbClr val="FF0000"/>
                </a:solidFill>
                <a:latin typeface="Arial" pitchFamily="34" charset="0"/>
              </a:rPr>
              <a:t>gate</a:t>
            </a:r>
            <a:r>
              <a:rPr lang="it-IT" sz="32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it-IT" sz="3200" dirty="0" err="1">
                <a:solidFill>
                  <a:srgbClr val="FF0000"/>
                </a:solidFill>
                <a:latin typeface="Arial" pitchFamily="34" charset="0"/>
              </a:rPr>
              <a:t>keeper</a:t>
            </a:r>
            <a:endParaRPr lang="it-IT" sz="32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spcBef>
                <a:spcPts val="2200"/>
              </a:spcBef>
              <a:buFontTx/>
              <a:buChar char="•"/>
            </a:pPr>
            <a:r>
              <a:rPr lang="it-IT" sz="3200" dirty="0">
                <a:solidFill>
                  <a:srgbClr val="FF0000"/>
                </a:solidFill>
                <a:latin typeface="Arial" pitchFamily="34" charset="0"/>
              </a:rPr>
              <a:t> iter burocratico</a:t>
            </a:r>
          </a:p>
          <a:p>
            <a:pPr>
              <a:spcBef>
                <a:spcPts val="2200"/>
              </a:spcBef>
              <a:buFontTx/>
              <a:buChar char="•"/>
            </a:pPr>
            <a:r>
              <a:rPr lang="it-IT" sz="3200" dirty="0">
                <a:solidFill>
                  <a:srgbClr val="FF0000"/>
                </a:solidFill>
                <a:latin typeface="Arial" pitchFamily="34" charset="0"/>
              </a:rPr>
              <a:t> lista di attesa</a:t>
            </a:r>
          </a:p>
          <a:p>
            <a:pPr>
              <a:spcBef>
                <a:spcPts val="2200"/>
              </a:spcBef>
              <a:buFontTx/>
              <a:buChar char="•"/>
            </a:pPr>
            <a:r>
              <a:rPr lang="it-IT" sz="3200" dirty="0">
                <a:solidFill>
                  <a:srgbClr val="FF0000"/>
                </a:solidFill>
                <a:latin typeface="Arial" pitchFamily="34" charset="0"/>
              </a:rPr>
              <a:t> franchigia</a:t>
            </a:r>
          </a:p>
          <a:p>
            <a:pPr>
              <a:spcBef>
                <a:spcPts val="2200"/>
              </a:spcBef>
              <a:buFontTx/>
              <a:buChar char="•"/>
            </a:pPr>
            <a:r>
              <a:rPr lang="it-IT" sz="3200" dirty="0">
                <a:solidFill>
                  <a:srgbClr val="FF0000"/>
                </a:solidFill>
                <a:latin typeface="Arial" pitchFamily="34" charset="0"/>
              </a:rPr>
              <a:t> ticket</a:t>
            </a:r>
          </a:p>
          <a:p>
            <a:pPr>
              <a:spcBef>
                <a:spcPts val="2200"/>
              </a:spcBef>
              <a:buFontTx/>
              <a:buChar char="•"/>
            </a:pPr>
            <a:r>
              <a:rPr lang="it-IT" sz="3200" dirty="0">
                <a:solidFill>
                  <a:srgbClr val="FF0000"/>
                </a:solidFill>
                <a:latin typeface="Arial" pitchFamily="34" charset="0"/>
              </a:rPr>
              <a:t> assistenza indiretta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sz="3200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it-IT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0423612" y="6021288"/>
            <a:ext cx="1157618" cy="548542"/>
            <a:chOff x="7358082" y="6000768"/>
            <a:chExt cx="1157618" cy="548542"/>
          </a:xfrm>
        </p:grpSpPr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12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375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59190" r="85106" b="19796"/>
          <a:stretch/>
        </p:blipFill>
        <p:spPr bwMode="auto">
          <a:xfrm>
            <a:off x="6888088" y="1483312"/>
            <a:ext cx="3600400" cy="367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32096" r="70292" b="40166"/>
          <a:stretch/>
        </p:blipFill>
        <p:spPr bwMode="auto">
          <a:xfrm>
            <a:off x="1703512" y="3091796"/>
            <a:ext cx="51845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0004" r="80811" b="73605"/>
          <a:stretch/>
        </p:blipFill>
        <p:spPr bwMode="auto">
          <a:xfrm>
            <a:off x="2855640" y="1883184"/>
            <a:ext cx="2818304" cy="128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90801" y="685800"/>
            <a:ext cx="4603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Dove trovare il materiale?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28801" y="2819401"/>
            <a:ext cx="7115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http://www.publichealth.it/corso-laurea-medicina-chirurgia/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382000" y="3352800"/>
            <a:ext cx="1716088" cy="18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747838" y="908051"/>
            <a:ext cx="8596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8000" b="1" i="1">
                <a:solidFill>
                  <a:srgbClr val="0033CC"/>
                </a:solidFill>
                <a:latin typeface="Calibri" pitchFamily="-108" charset="0"/>
              </a:rPr>
              <a:t>Primum non nocere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 rot="6915291">
            <a:off x="4587985" y="2664437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>
              <a:latin typeface="Calibri" pitchFamily="-108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 rot="3403293">
            <a:off x="6612157" y="266069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>
              <a:latin typeface="Calibri" pitchFamily="-108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2782889" y="3500439"/>
            <a:ext cx="3025775" cy="21605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>
              <a:latin typeface="Calibri" pitchFamily="-108" charset="0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6456364" y="3429001"/>
            <a:ext cx="3024187" cy="223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>
              <a:latin typeface="Calibri" pitchFamily="-10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352800" y="4191000"/>
            <a:ext cx="193454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  <a:latin typeface="Calibri" pitchFamily="-108" charset="0"/>
              </a:rPr>
              <a:t>ai pazienti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934201" y="4191000"/>
            <a:ext cx="18742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  <a:latin typeface="Calibri" pitchFamily="-108" charset="0"/>
              </a:rPr>
              <a:t>a se stessi</a:t>
            </a:r>
          </a:p>
        </p:txBody>
      </p:sp>
      <p:grpSp>
        <p:nvGrpSpPr>
          <p:cNvPr id="9" name="Gruppo 4"/>
          <p:cNvGrpSpPr/>
          <p:nvPr/>
        </p:nvGrpSpPr>
        <p:grpSpPr>
          <a:xfrm>
            <a:off x="10903449" y="6084663"/>
            <a:ext cx="1157618" cy="548542"/>
            <a:chOff x="7358082" y="6000768"/>
            <a:chExt cx="1157618" cy="548542"/>
          </a:xfrm>
        </p:grpSpPr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7858148" y="6143644"/>
              <a:ext cx="6575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1000" b="1" dirty="0"/>
                <a:t>N. </a:t>
              </a:r>
              <a:r>
                <a:rPr lang="it-IT" sz="1000" b="1" dirty="0" err="1"/>
                <a:t>Nante</a:t>
              </a:r>
              <a:endParaRPr lang="it-IT" sz="1000" b="1" dirty="0"/>
            </a:p>
          </p:txBody>
        </p:sp>
        <p:pic>
          <p:nvPicPr>
            <p:cNvPr id="11" name="Picture 3" descr="\\172.16.83.192\labprog\all_files\Logo nuovo Unisi 2012\LOGO_UNISI_ORIZZONTALE_NER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 l="5469" t="12363" r="72656" b="15933"/>
            <a:stretch>
              <a:fillRect/>
            </a:stretch>
          </p:blipFill>
          <p:spPr bwMode="auto">
            <a:xfrm>
              <a:off x="7358082" y="6000768"/>
              <a:ext cx="513685" cy="5485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697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09800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 u="sng" dirty="0">
                <a:solidFill>
                  <a:srgbClr val="000099"/>
                </a:solidFill>
              </a:rPr>
              <a:t/>
            </a:r>
            <a:br>
              <a:rPr lang="it-IT" sz="2800" b="1" u="sng" dirty="0">
                <a:solidFill>
                  <a:srgbClr val="000099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Università degli Studi di Siena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Corso di Laurea in Medicina e Chirurgia</a:t>
            </a: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000" b="1" u="sng" dirty="0">
                <a:solidFill>
                  <a:srgbClr val="FF0000"/>
                </a:solidFill>
              </a:rPr>
              <a:t>CORSO INTEGRATO “Sanità Pubblica”</a:t>
            </a:r>
            <a:r>
              <a:rPr lang="it-IT" sz="2800" b="1" u="sng" dirty="0">
                <a:solidFill>
                  <a:srgbClr val="FF0000"/>
                </a:solidFill>
              </a:rPr>
              <a:t/>
            </a:r>
            <a:br>
              <a:rPr lang="it-IT" sz="2800" b="1" u="sng" dirty="0">
                <a:solidFill>
                  <a:srgbClr val="FF0000"/>
                </a:solidFill>
              </a:rPr>
            </a:br>
            <a:r>
              <a:rPr lang="it-IT" sz="1400" b="1" u="sng" dirty="0">
                <a:solidFill>
                  <a:srgbClr val="FF0000"/>
                </a:solidFill>
              </a:rPr>
              <a:t/>
            </a:r>
            <a:br>
              <a:rPr lang="it-IT" sz="1400" b="1" u="sng" dirty="0">
                <a:solidFill>
                  <a:srgbClr val="FF0000"/>
                </a:solidFill>
              </a:rPr>
            </a:br>
            <a:r>
              <a:rPr lang="it-IT" sz="2800" b="1" u="sng" dirty="0">
                <a:solidFill>
                  <a:srgbClr val="FF0000"/>
                </a:solidFill>
              </a:rPr>
              <a:t>DISCIPLINA: IGIENE (</a:t>
            </a:r>
            <a:r>
              <a:rPr lang="it-IT" sz="2800" b="1" u="sng" dirty="0" err="1">
                <a:solidFill>
                  <a:srgbClr val="FF0000"/>
                </a:solidFill>
              </a:rPr>
              <a:t>Med</a:t>
            </a:r>
            <a:r>
              <a:rPr lang="it-IT" sz="2800" b="1" u="sng" dirty="0">
                <a:solidFill>
                  <a:srgbClr val="FF0000"/>
                </a:solidFill>
              </a:rPr>
              <a:t>/42)</a:t>
            </a:r>
            <a:endParaRPr lang="it-IT" sz="3200" b="1" u="sng" dirty="0">
              <a:solidFill>
                <a:srgbClr val="FF0000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733800" y="2438400"/>
            <a:ext cx="449580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  SALUTE, SANITA’ PUBBLICA</a:t>
            </a:r>
          </a:p>
          <a:p>
            <a:pPr algn="ctr" eaLnBrk="0" hangingPunct="0"/>
            <a:r>
              <a:rPr lang="it-IT" b="1" dirty="0"/>
              <a:t>  E MEDICINA </a:t>
            </a:r>
            <a:r>
              <a:rPr lang="it-IT" b="1" dirty="0" err="1"/>
              <a:t>DI</a:t>
            </a:r>
            <a:r>
              <a:rPr lang="it-IT" b="1" dirty="0"/>
              <a:t> COMUNITA’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98712" y="3276600"/>
            <a:ext cx="3330527" cy="92333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b="1" dirty="0"/>
              <a:t>EPIDEMIOLOGIA E PREVENZIONE</a:t>
            </a:r>
          </a:p>
          <a:p>
            <a:pPr algn="ctr" eaLnBrk="0" hangingPunct="0"/>
            <a:r>
              <a:rPr lang="it-IT" b="1" dirty="0"/>
              <a:t> DELLE MALATTIE</a:t>
            </a:r>
          </a:p>
          <a:p>
            <a:pPr algn="ctr" eaLnBrk="0" hangingPunct="0"/>
            <a:r>
              <a:rPr lang="it-IT" b="1" dirty="0"/>
              <a:t>INFETTIVE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324600" y="3276600"/>
            <a:ext cx="4070350" cy="915988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EPIDEMIOLOGIA E PREVENZIONE</a:t>
            </a:r>
          </a:p>
          <a:p>
            <a:pPr algn="ctr" eaLnBrk="0" hangingPunct="0"/>
            <a:r>
              <a:rPr lang="it-IT" b="1" dirty="0"/>
              <a:t>DELLE MALATTIE</a:t>
            </a:r>
          </a:p>
          <a:p>
            <a:pPr algn="ctr" eaLnBrk="0" hangingPunct="0"/>
            <a:r>
              <a:rPr lang="it-IT" b="1" dirty="0"/>
              <a:t> NON INFETTIVE</a:t>
            </a:r>
            <a:endParaRPr lang="it-IT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828800" y="4572000"/>
            <a:ext cx="4038600" cy="6413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IGIENE DELL’AMBIENTE</a:t>
            </a:r>
          </a:p>
          <a:p>
            <a:pPr algn="ctr" eaLnBrk="0" hangingPunct="0"/>
            <a:r>
              <a:rPr lang="it-IT" b="1" dirty="0"/>
              <a:t>  </a:t>
            </a:r>
            <a:r>
              <a:rPr lang="it-IT" b="1" dirty="0" err="1"/>
              <a:t>DI</a:t>
            </a:r>
            <a:r>
              <a:rPr lang="it-IT" b="1" dirty="0"/>
              <a:t> VITA E DEL TERRITORIO   </a:t>
            </a:r>
            <a:endParaRPr lang="it-IT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324600" y="4572000"/>
            <a:ext cx="4038600" cy="6413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IGIENE DEGLI ALIMENTI </a:t>
            </a:r>
            <a:br>
              <a:rPr lang="it-IT" b="1" dirty="0"/>
            </a:br>
            <a:r>
              <a:rPr lang="it-IT" b="1" dirty="0"/>
              <a:t>E DELLA NUTRIZIONE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367213" y="5661025"/>
            <a:ext cx="3962400" cy="6413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IGIENE DELLE </a:t>
            </a:r>
          </a:p>
          <a:p>
            <a:pPr algn="ctr" eaLnBrk="0" hangingPunct="0"/>
            <a:r>
              <a:rPr lang="it-IT" b="1" dirty="0"/>
              <a:t>STRUTTURE SANITARIE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00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9800" y="404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800" b="1" u="sng" dirty="0">
                <a:solidFill>
                  <a:srgbClr val="000099"/>
                </a:solidFill>
              </a:rPr>
              <a:t/>
            </a:r>
            <a:br>
              <a:rPr lang="it-IT" sz="2800" b="1" u="sng" dirty="0">
                <a:solidFill>
                  <a:srgbClr val="000099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Università degli Studi di Siena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Corso di Laurea in Medicina e Chirurgia</a:t>
            </a: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000" b="1" u="sng" dirty="0">
                <a:solidFill>
                  <a:srgbClr val="FF0000"/>
                </a:solidFill>
              </a:rPr>
              <a:t>CORSO INTEGRATO “Sanità Pubblica”</a:t>
            </a:r>
            <a:r>
              <a:rPr lang="it-IT" sz="2800" b="1" u="sng" dirty="0">
                <a:solidFill>
                  <a:srgbClr val="FF0000"/>
                </a:solidFill>
              </a:rPr>
              <a:t/>
            </a:r>
            <a:br>
              <a:rPr lang="it-IT" sz="2800" b="1" u="sng" dirty="0">
                <a:solidFill>
                  <a:srgbClr val="FF0000"/>
                </a:solidFill>
              </a:rPr>
            </a:br>
            <a:r>
              <a:rPr lang="it-IT" sz="1400" b="1" u="sng" dirty="0">
                <a:solidFill>
                  <a:srgbClr val="FF0000"/>
                </a:solidFill>
              </a:rPr>
              <a:t/>
            </a:r>
            <a:br>
              <a:rPr lang="it-IT" sz="1400" b="1" u="sng" dirty="0">
                <a:solidFill>
                  <a:srgbClr val="FF0000"/>
                </a:solidFill>
              </a:rPr>
            </a:br>
            <a:r>
              <a:rPr lang="it-IT" sz="2400" b="1" u="sng" dirty="0">
                <a:solidFill>
                  <a:srgbClr val="FF0000"/>
                </a:solidFill>
              </a:rPr>
              <a:t>DISCIPLINA: ECONOMIA, PROGRAMMAZIONE E ORGANIZZAZIONE DEI SERVIZI SANITARI (</a:t>
            </a:r>
            <a:r>
              <a:rPr lang="it-IT" sz="2400" b="1" u="sng" dirty="0" err="1">
                <a:solidFill>
                  <a:srgbClr val="FF0000"/>
                </a:solidFill>
              </a:rPr>
              <a:t>Med</a:t>
            </a:r>
            <a:r>
              <a:rPr lang="it-IT" sz="2400" b="1" u="sng" dirty="0">
                <a:solidFill>
                  <a:srgbClr val="FF0000"/>
                </a:solidFill>
              </a:rPr>
              <a:t>/42)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33800" y="2438400"/>
            <a:ext cx="4495800" cy="36933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  ECONOMIA SANITARIA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31514" y="3276601"/>
            <a:ext cx="3264932" cy="646331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b="1" dirty="0"/>
              <a:t>SCIENZA DELL’ORGANIZZAZIONE</a:t>
            </a:r>
          </a:p>
          <a:p>
            <a:pPr algn="ctr" eaLnBrk="0" hangingPunct="0"/>
            <a:r>
              <a:rPr lang="it-IT" b="1" dirty="0"/>
              <a:t>APPLICATA ALLA SANITA’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24600" y="3276601"/>
            <a:ext cx="4070350" cy="6463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ORGANIZZAZIONE DEL SERVIZIO SANITARIO ITALIANO</a:t>
            </a:r>
            <a:endParaRPr lang="it-IT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4572001"/>
            <a:ext cx="4038600" cy="646331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SISTEMA INFORMATIVO SANITARIO</a:t>
            </a:r>
          </a:p>
          <a:p>
            <a:pPr algn="ctr" eaLnBrk="0" hangingPunct="0"/>
            <a:r>
              <a:rPr lang="it-IT" b="1" dirty="0"/>
              <a:t>E VALUTAZIONE DELLA QUALITA’</a:t>
            </a:r>
            <a:endParaRPr lang="it-IT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24600" y="4572001"/>
            <a:ext cx="4038600" cy="646331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b="1" dirty="0"/>
              <a:t>PROGRAMMAZIONE SANITARIA</a:t>
            </a:r>
          </a:p>
          <a:p>
            <a:pPr algn="ctr" eaLnBrk="0" hangingPunct="0"/>
            <a:endParaRPr lang="it-IT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079776" y="5517232"/>
            <a:ext cx="4032448" cy="92333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t-IT" b="1" dirty="0"/>
              <a:t>TIPOLOGIE </a:t>
            </a:r>
            <a:r>
              <a:rPr lang="it-IT" b="1" dirty="0" err="1"/>
              <a:t>DI</a:t>
            </a:r>
            <a:r>
              <a:rPr lang="it-IT" b="1" dirty="0"/>
              <a:t> SISTEMI SANITARI </a:t>
            </a:r>
          </a:p>
          <a:p>
            <a:pPr algn="ctr" eaLnBrk="0" hangingPunct="0"/>
            <a:r>
              <a:rPr lang="it-IT" b="1" dirty="0"/>
              <a:t>E</a:t>
            </a:r>
          </a:p>
          <a:p>
            <a:pPr algn="ctr" eaLnBrk="0" hangingPunct="0"/>
            <a:r>
              <a:rPr lang="it-IT" b="1" dirty="0"/>
              <a:t> ORGANISMI SANITARI INTERNAZIONALI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0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La salute non ha prezz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1844675"/>
            <a:ext cx="79216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WordArt 3"/>
          <p:cNvSpPr>
            <a:spLocks noChangeArrowheads="1" noChangeShapeType="1" noTextEdit="1"/>
          </p:cNvSpPr>
          <p:nvPr/>
        </p:nvSpPr>
        <p:spPr bwMode="auto">
          <a:xfrm>
            <a:off x="3143250" y="4652964"/>
            <a:ext cx="5545138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aramond"/>
              </a:rPr>
              <a:t>Ma ha un costo!!!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847850" y="260350"/>
          <a:ext cx="3024188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magine bitmap" r:id="rId5" imgW="4495238" imgH="2371429" progId="PBrush">
                  <p:embed/>
                </p:oleObj>
              </mc:Choice>
              <mc:Fallback>
                <p:oleObj name="Immagine bitmap" r:id="rId5" imgW="4495238" imgH="2371429" progId="PBrush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60350"/>
                        <a:ext cx="3024188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248526" y="260350"/>
          <a:ext cx="2519363" cy="161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Immagine bitmap" r:id="rId7" imgW="3610479" imgH="2314286" progId="PBrush">
                  <p:embed/>
                </p:oleObj>
              </mc:Choice>
              <mc:Fallback>
                <p:oleObj name="Immagine bitmap" r:id="rId7" imgW="3610479" imgH="2314286" progId="PBrush">
                  <p:embed/>
                  <p:pic>
                    <p:nvPicPr>
                      <p:cNvPr id="10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260350"/>
                        <a:ext cx="2519363" cy="161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o 6"/>
          <p:cNvGrpSpPr/>
          <p:nvPr/>
        </p:nvGrpSpPr>
        <p:grpSpPr>
          <a:xfrm>
            <a:off x="10159869" y="6067651"/>
            <a:ext cx="1724314" cy="693650"/>
            <a:chOff x="7236296" y="6021291"/>
            <a:chExt cx="1809857" cy="648069"/>
          </a:xfrm>
        </p:grpSpPr>
        <p:pic>
          <p:nvPicPr>
            <p:cNvPr id="7" name="Picture 3" descr="Z:\Logo nuovo Unisi 2012\LOGO_UNISI_ORIZZONTALE_NERO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297226" y="6021291"/>
              <a:ext cx="1595254" cy="504056"/>
            </a:xfrm>
            <a:prstGeom prst="rect">
              <a:avLst/>
            </a:prstGeom>
            <a:noFill/>
          </p:spPr>
        </p:pic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7236296" y="6300028"/>
              <a:ext cx="180985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it-IT" sz="1000" dirty="0">
                <a:latin typeface="Calibri" pitchFamily="34" charset="0"/>
              </a:endParaRPr>
            </a:p>
            <a:p>
              <a:pPr algn="ctr"/>
              <a:r>
                <a:rPr lang="it-IT" sz="800" b="1" i="1" dirty="0" err="1">
                  <a:latin typeface="Calibri" pitchFamily="34" charset="0"/>
                </a:rPr>
                <a:t>Health</a:t>
              </a:r>
              <a:r>
                <a:rPr lang="it-IT" sz="800" b="1" i="1" dirty="0">
                  <a:latin typeface="Calibri" pitchFamily="34" charset="0"/>
                </a:rPr>
                <a:t> Service </a:t>
              </a:r>
              <a:r>
                <a:rPr lang="it-IT" sz="800" b="1" i="1" dirty="0" err="1">
                  <a:latin typeface="Calibri" pitchFamily="34" charset="0"/>
                </a:rPr>
                <a:t>Research</a:t>
              </a:r>
              <a:r>
                <a:rPr lang="it-IT" sz="800" b="1" i="1" dirty="0">
                  <a:latin typeface="Calibri" pitchFamily="34" charset="0"/>
                </a:rPr>
                <a:t> </a:t>
              </a:r>
              <a:r>
                <a:rPr lang="it-IT" sz="800" b="1" i="1" dirty="0" err="1">
                  <a:latin typeface="Calibri" pitchFamily="34" charset="0"/>
                </a:rPr>
                <a:t>Laboratory</a:t>
              </a:r>
              <a:endParaRPr lang="it-IT" sz="800" b="1" i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2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1407</Words>
  <Application>Microsoft Office PowerPoint</Application>
  <PresentationFormat>Widescreen</PresentationFormat>
  <Paragraphs>428</Paragraphs>
  <Slides>49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49</vt:i4>
      </vt:variant>
    </vt:vector>
  </HeadingPairs>
  <TitlesOfParts>
    <vt:vector size="64" baseType="lpstr">
      <vt:lpstr>Arial</vt:lpstr>
      <vt:lpstr>Arial Black</vt:lpstr>
      <vt:lpstr>Arial Narrow</vt:lpstr>
      <vt:lpstr>Arial Unicode MS</vt:lpstr>
      <vt:lpstr>Calibri</vt:lpstr>
      <vt:lpstr>Calibri Light</vt:lpstr>
      <vt:lpstr>Comic Sans MS</vt:lpstr>
      <vt:lpstr>Garamond</vt:lpstr>
      <vt:lpstr>Impact</vt:lpstr>
      <vt:lpstr>Symbol</vt:lpstr>
      <vt:lpstr>Times New Roman</vt:lpstr>
      <vt:lpstr>Wingdings</vt:lpstr>
      <vt:lpstr>Tema di Office</vt:lpstr>
      <vt:lpstr>Immagine bitmap</vt:lpstr>
      <vt:lpstr>Fotografia di Photo Editor</vt:lpstr>
      <vt:lpstr>Università degli Studi di Siena CORSO DI LAUREA IN MEDICINA E CHIRURGIA Anno Accademico 2019/2020 </vt:lpstr>
      <vt:lpstr>Presentazione standard di PowerPoint</vt:lpstr>
      <vt:lpstr>INTERVENTI SANITARI CON IL MAGGIORE IMPATTO SULLA ASPETTATIVA DI VITA:</vt:lpstr>
      <vt:lpstr>OBIETTIVI FORMATIVI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 sanitarie</vt:lpstr>
      <vt:lpstr>Presentazione standard di PowerPoint</vt:lpstr>
      <vt:lpstr> missione  del Servizio Sanitario Pubblico</vt:lpstr>
      <vt:lpstr>Presentazione standard di PowerPoint</vt:lpstr>
      <vt:lpstr>Presentazione standard di PowerPoint</vt:lpstr>
      <vt:lpstr>RISORSE</vt:lpstr>
      <vt:lpstr>Presentazione standard di PowerPoint</vt:lpstr>
      <vt:lpstr>“ SCEGLIERE” (quali desideri possono essere soddisfatti e in quale misura)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BENI</vt:lpstr>
      <vt:lpstr>Presentazione standard di PowerPoint</vt:lpstr>
      <vt:lpstr>Presentazione standard di PowerPoint</vt:lpstr>
      <vt:lpstr>Presentazione standard di PowerPoint</vt:lpstr>
      <vt:lpstr>ALTERAZIONI DELLA RELAZIONE B-D-O</vt:lpstr>
      <vt:lpstr>Presentazione standard di PowerPoint</vt:lpstr>
      <vt:lpstr>Presentazione standard di PowerPoint</vt:lpstr>
      <vt:lpstr>Presentazione standard di PowerPoint</vt:lpstr>
      <vt:lpstr>TIPOLOGIE DI COSTI</vt:lpstr>
      <vt:lpstr>Presentazione standard di PowerPoint</vt:lpstr>
      <vt:lpstr>               PREZZI              </vt:lpstr>
      <vt:lpstr>LIBERISMO</vt:lpstr>
      <vt:lpstr>MONOPOLIO</vt:lpstr>
      <vt:lpstr>ANOMALIE DEL MERCATO IN SANITÀ</vt:lpstr>
      <vt:lpstr>Presentazione standard di PowerPoint</vt:lpstr>
      <vt:lpstr> SOCIALISMO </vt:lpstr>
      <vt:lpstr>Presentazione standard di PowerPoint</vt:lpstr>
      <vt:lpstr>Presentazione standard di PowerPoint</vt:lpstr>
      <vt:lpstr>MODALITÀ DI PAGAMENTO DELLE SPESE SANITARIE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Siena CORSO DI LAUREA IN MEDICINA E CHIRURGIA Anno Accademico 2019/2020 </dc:title>
  <dc:creator>Nicola Nante</dc:creator>
  <cp:lastModifiedBy>Nicola Nante</cp:lastModifiedBy>
  <cp:revision>8</cp:revision>
  <cp:lastPrinted>2020-03-04T09:45:07Z</cp:lastPrinted>
  <dcterms:created xsi:type="dcterms:W3CDTF">2020-03-04T09:25:29Z</dcterms:created>
  <dcterms:modified xsi:type="dcterms:W3CDTF">2020-03-04T10:04:13Z</dcterms:modified>
</cp:coreProperties>
</file>